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09" r:id="rId19"/>
    <p:sldId id="273" r:id="rId20"/>
    <p:sldId id="274" r:id="rId21"/>
    <p:sldId id="275" r:id="rId22"/>
    <p:sldId id="277" r:id="rId23"/>
    <p:sldId id="291" r:id="rId24"/>
    <p:sldId id="290" r:id="rId25"/>
    <p:sldId id="292" r:id="rId26"/>
    <p:sldId id="293" r:id="rId27"/>
    <p:sldId id="276" r:id="rId28"/>
    <p:sldId id="278" r:id="rId29"/>
    <p:sldId id="279" r:id="rId30"/>
    <p:sldId id="280" r:id="rId31"/>
    <p:sldId id="281" r:id="rId32"/>
    <p:sldId id="282" r:id="rId33"/>
    <p:sldId id="28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284" r:id="rId47"/>
    <p:sldId id="306" r:id="rId48"/>
    <p:sldId id="307" r:id="rId49"/>
    <p:sldId id="308" r:id="rId50"/>
    <p:sldId id="310" r:id="rId51"/>
    <p:sldId id="311" r:id="rId52"/>
    <p:sldId id="312" r:id="rId53"/>
    <p:sldId id="313" r:id="rId54"/>
    <p:sldId id="286" r:id="rId55"/>
    <p:sldId id="287" r:id="rId56"/>
    <p:sldId id="288" r:id="rId57"/>
    <p:sldId id="285" r:id="rId58"/>
    <p:sldId id="289" r:id="rId59"/>
    <p:sldId id="319" r:id="rId60"/>
    <p:sldId id="318" r:id="rId61"/>
    <p:sldId id="314" r:id="rId62"/>
    <p:sldId id="315" r:id="rId63"/>
    <p:sldId id="316" r:id="rId64"/>
    <p:sldId id="317" r:id="rId65"/>
    <p:sldId id="320" r:id="rId66"/>
    <p:sldId id="321" r:id="rId67"/>
    <p:sldId id="322" r:id="rId6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B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2" y="42"/>
      </p:cViewPr>
      <p:guideLst/>
    </p:cSldViewPr>
  </p:slideViewPr>
  <p:notesTextViewPr>
    <p:cViewPr>
      <p:scale>
        <a:sx n="1" d="1"/>
        <a:sy n="1" d="1"/>
      </p:scale>
      <p:origin x="0" y="-42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63F41-B6D6-4D88-BB6E-A7E24B07AD24}" type="datetimeFigureOut">
              <a:rPr kumimoji="1" lang="ja-JP" altLang="en-US" smtClean="0"/>
              <a:t>2022/7/23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A7CED2-89F4-4CB7-8DF6-C185A3D944F3}" type="slidenum">
              <a:rPr kumimoji="1" lang="ja-JP" altLang="en-US" smtClean="0"/>
              <a:t>‹#›</a:t>
            </a:fld>
            <a:endParaRPr kumimoji="1" lang="ja-JP" altLang="en-US"/>
          </a:p>
        </p:txBody>
      </p:sp>
    </p:spTree>
    <p:extLst>
      <p:ext uri="{BB962C8B-B14F-4D97-AF65-F5344CB8AC3E}">
        <p14:creationId xmlns:p14="http://schemas.microsoft.com/office/powerpoint/2010/main" val="30164321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それでは第</a:t>
            </a:r>
            <a:r>
              <a:rPr kumimoji="1" lang="en-US" altLang="ja-JP" dirty="0"/>
              <a:t>5</a:t>
            </a:r>
            <a:r>
              <a:rPr kumimoji="1" lang="ja-JP" altLang="en-US" dirty="0"/>
              <a:t>回、データベースを学んでいきます。サブタイトルにある通り</a:t>
            </a:r>
            <a:r>
              <a:rPr kumimoji="1" lang="en-US" altLang="ja-JP" dirty="0"/>
              <a:t>web</a:t>
            </a:r>
            <a:r>
              <a:rPr kumimoji="1" lang="ja-JP" altLang="en-US" dirty="0"/>
              <a:t>サービスではデータベースを使い、サービスを行っていく中でデータを蓄積してそれを利用する事があります。今回の講座ではデータベースの扱い方を学び、最後に実際にデータベースを活用して掲示板サービスを作っていき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1</a:t>
            </a:fld>
            <a:endParaRPr kumimoji="1" lang="ja-JP" altLang="en-US"/>
          </a:p>
        </p:txBody>
      </p:sp>
    </p:spTree>
    <p:extLst>
      <p:ext uri="{BB962C8B-B14F-4D97-AF65-F5344CB8AC3E}">
        <p14:creationId xmlns:p14="http://schemas.microsoft.com/office/powerpoint/2010/main" val="2944164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最初にデータベースの名前を入れて右側にあります作成ボタンを押します。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10</a:t>
            </a:fld>
            <a:endParaRPr kumimoji="1" lang="ja-JP" altLang="en-US"/>
          </a:p>
        </p:txBody>
      </p:sp>
    </p:spTree>
    <p:extLst>
      <p:ext uri="{BB962C8B-B14F-4D97-AF65-F5344CB8AC3E}">
        <p14:creationId xmlns:p14="http://schemas.microsoft.com/office/powerpoint/2010/main" val="393255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次にユーザアカウントをクリックしてください。</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11</a:t>
            </a:fld>
            <a:endParaRPr kumimoji="1" lang="ja-JP" altLang="en-US"/>
          </a:p>
        </p:txBody>
      </p:sp>
    </p:spTree>
    <p:extLst>
      <p:ext uri="{BB962C8B-B14F-4D97-AF65-F5344CB8AC3E}">
        <p14:creationId xmlns:p14="http://schemas.microsoft.com/office/powerpoint/2010/main" val="381315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するとユーザアカウント一覧が出てきますので、ここでユーザ名が</a:t>
            </a:r>
            <a:r>
              <a:rPr kumimoji="1" lang="en-US" altLang="ja-JP" dirty="0"/>
              <a:t>root</a:t>
            </a:r>
            <a:r>
              <a:rPr kumimoji="1" lang="ja-JP" altLang="en-US" dirty="0"/>
              <a:t>でホスト名が</a:t>
            </a:r>
            <a:r>
              <a:rPr kumimoji="1" lang="en-US" altLang="ja-JP" dirty="0"/>
              <a:t>localhost</a:t>
            </a:r>
            <a:r>
              <a:rPr kumimoji="1" lang="ja-JP" altLang="en-US" dirty="0"/>
              <a:t>の行にあります「権限の編集」をクリックしてください。</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12</a:t>
            </a:fld>
            <a:endParaRPr kumimoji="1" lang="ja-JP" altLang="en-US"/>
          </a:p>
        </p:txBody>
      </p:sp>
    </p:spTree>
    <p:extLst>
      <p:ext uri="{BB962C8B-B14F-4D97-AF65-F5344CB8AC3E}">
        <p14:creationId xmlns:p14="http://schemas.microsoft.com/office/powerpoint/2010/main" val="3817232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Change password</a:t>
            </a:r>
            <a:r>
              <a:rPr kumimoji="1" lang="ja-JP" altLang="en-US" dirty="0"/>
              <a:t>をクリックします。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13</a:t>
            </a:fld>
            <a:endParaRPr kumimoji="1" lang="ja-JP" altLang="en-US"/>
          </a:p>
        </p:txBody>
      </p:sp>
    </p:spTree>
    <p:extLst>
      <p:ext uri="{BB962C8B-B14F-4D97-AF65-F5344CB8AC3E}">
        <p14:creationId xmlns:p14="http://schemas.microsoft.com/office/powerpoint/2010/main" val="3560614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こちらの画面になりましたらパスワードを作成して実行を押します。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14</a:t>
            </a:fld>
            <a:endParaRPr kumimoji="1" lang="ja-JP" altLang="en-US"/>
          </a:p>
        </p:txBody>
      </p:sp>
    </p:spTree>
    <p:extLst>
      <p:ext uri="{BB962C8B-B14F-4D97-AF65-F5344CB8AC3E}">
        <p14:creationId xmlns:p14="http://schemas.microsoft.com/office/powerpoint/2010/main" val="3017943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次にこのパスワードを反映させます。先ほどのエクスプローラーの画面に</a:t>
            </a:r>
            <a:r>
              <a:rPr kumimoji="1" lang="en-US" altLang="ja-JP" dirty="0"/>
              <a:t>phpMyAdmin</a:t>
            </a:r>
            <a:r>
              <a:rPr kumimoji="1" lang="ja-JP" altLang="en-US" dirty="0"/>
              <a:t>というフォルダがありますので開きます。するとフォルダの中に</a:t>
            </a:r>
            <a:r>
              <a:rPr kumimoji="1" lang="en-US" altLang="ja-JP" dirty="0" err="1"/>
              <a:t>config.inc.php</a:t>
            </a:r>
            <a:r>
              <a:rPr kumimoji="1" lang="ja-JP" altLang="en-US" dirty="0"/>
              <a:t>というファイルが有りますのでこれを開きます。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15</a:t>
            </a:fld>
            <a:endParaRPr kumimoji="1" lang="ja-JP" altLang="en-US"/>
          </a:p>
        </p:txBody>
      </p:sp>
    </p:spTree>
    <p:extLst>
      <p:ext uri="{BB962C8B-B14F-4D97-AF65-F5344CB8AC3E}">
        <p14:creationId xmlns:p14="http://schemas.microsoft.com/office/powerpoint/2010/main" val="1420685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21</a:t>
            </a:r>
            <a:r>
              <a:rPr kumimoji="1" lang="ja-JP" altLang="en-US" dirty="0"/>
              <a:t>行目にパスワードをいれます。パスワードの入れ方はこちらの画面を参考にしてください。</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16</a:t>
            </a:fld>
            <a:endParaRPr kumimoji="1" lang="ja-JP" altLang="en-US"/>
          </a:p>
        </p:txBody>
      </p:sp>
    </p:spTree>
    <p:extLst>
      <p:ext uri="{BB962C8B-B14F-4D97-AF65-F5344CB8AC3E}">
        <p14:creationId xmlns:p14="http://schemas.microsoft.com/office/powerpoint/2010/main" val="1122287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それでは準備ができましたのでここからはデータベースを使うために</a:t>
            </a:r>
            <a:r>
              <a:rPr kumimoji="1" lang="en-US" altLang="ja-JP" dirty="0"/>
              <a:t>SQL</a:t>
            </a:r>
            <a:r>
              <a:rPr kumimoji="1" lang="ja-JP" altLang="en-US" dirty="0"/>
              <a:t>を学んでいきます。まず、データベースには数種類ありますが、本講座で使用するデータベースはテーブルデータのリレーショナルデータベースを使用します。リレーショナルデータベースのイメージとしてはこのように表になっているものだと思ってください。</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17</a:t>
            </a:fld>
            <a:endParaRPr kumimoji="1" lang="ja-JP" altLang="en-US"/>
          </a:p>
        </p:txBody>
      </p:sp>
    </p:spTree>
    <p:extLst>
      <p:ext uri="{BB962C8B-B14F-4D97-AF65-F5344CB8AC3E}">
        <p14:creationId xmlns:p14="http://schemas.microsoft.com/office/powerpoint/2010/main" val="2229980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Python</a:t>
            </a:r>
            <a:r>
              <a:rPr kumimoji="1" lang="ja-JP" altLang="en-US" dirty="0"/>
              <a:t>で</a:t>
            </a:r>
            <a:r>
              <a:rPr kumimoji="1" lang="en-US" altLang="ja-JP" dirty="0"/>
              <a:t>MySQL</a:t>
            </a:r>
            <a:r>
              <a:rPr kumimoji="1" lang="ja-JP" altLang="en-US" dirty="0"/>
              <a:t>を使う際の手順を説明します。</a:t>
            </a:r>
            <a:r>
              <a:rPr kumimoji="1" lang="en-US" altLang="ja-JP" dirty="0"/>
              <a:t>Python</a:t>
            </a:r>
            <a:r>
              <a:rPr kumimoji="1" lang="ja-JP" altLang="en-US" dirty="0"/>
              <a:t>で</a:t>
            </a:r>
            <a:r>
              <a:rPr kumimoji="1" lang="en-US" altLang="ja-JP" dirty="0"/>
              <a:t>MySQL</a:t>
            </a:r>
            <a:r>
              <a:rPr kumimoji="1" lang="ja-JP" altLang="en-US" dirty="0"/>
              <a:t>を使用する時は</a:t>
            </a:r>
            <a:r>
              <a:rPr kumimoji="1" lang="en-US" altLang="ja-JP" dirty="0" err="1"/>
              <a:t>MySQLdb</a:t>
            </a:r>
            <a:r>
              <a:rPr kumimoji="1" lang="ja-JP" altLang="en-US" dirty="0"/>
              <a:t>というライブラリを使用します。ここからデータベースに接続、カーソルの作成、</a:t>
            </a:r>
            <a:r>
              <a:rPr kumimoji="1" lang="en-US" altLang="ja-JP" dirty="0"/>
              <a:t>SQL</a:t>
            </a:r>
            <a:r>
              <a:rPr kumimoji="1" lang="ja-JP" altLang="en-US" dirty="0"/>
              <a:t>文を作成してカーソルに記述し、検索の場合データを表示してデータベースに変更を加える場合は変更を保存し、最後にデータベースの接続を閉じます。この手順でプログラムを作成します。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18</a:t>
            </a:fld>
            <a:endParaRPr kumimoji="1" lang="ja-JP" altLang="en-US"/>
          </a:p>
        </p:txBody>
      </p:sp>
    </p:spTree>
    <p:extLst>
      <p:ext uri="{BB962C8B-B14F-4D97-AF65-F5344CB8AC3E}">
        <p14:creationId xmlns:p14="http://schemas.microsoft.com/office/powerpoint/2010/main" val="1179339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では最初にテーブルの作成を行います。使用するのは</a:t>
            </a:r>
            <a:r>
              <a:rPr kumimoji="1" lang="en-US" altLang="ja-JP" dirty="0"/>
              <a:t>CREATE</a:t>
            </a:r>
            <a:r>
              <a:rPr kumimoji="1" lang="ja-JP" altLang="en-US" dirty="0"/>
              <a:t>という命令です。</a:t>
            </a:r>
            <a:r>
              <a:rPr kumimoji="1" lang="en-US" altLang="ja-JP" dirty="0"/>
              <a:t>CREATE</a:t>
            </a:r>
            <a:r>
              <a:rPr kumimoji="1" lang="ja-JP" altLang="en-US" dirty="0"/>
              <a:t>の</a:t>
            </a:r>
            <a:r>
              <a:rPr kumimoji="1" lang="en-US" altLang="ja-JP" dirty="0"/>
              <a:t>SQL</a:t>
            </a:r>
            <a:r>
              <a:rPr kumimoji="1" lang="ja-JP" altLang="en-US" dirty="0"/>
              <a:t>の記述方法は</a:t>
            </a:r>
            <a:r>
              <a:rPr kumimoji="1" lang="en-US" altLang="ja-JP" dirty="0"/>
              <a:t>CREATE TABLE </a:t>
            </a:r>
            <a:r>
              <a:rPr kumimoji="1" lang="ja-JP" altLang="en-US" dirty="0"/>
              <a:t>データベース名</a:t>
            </a:r>
            <a:r>
              <a:rPr kumimoji="1" lang="en-US" altLang="ja-JP" dirty="0"/>
              <a:t>.</a:t>
            </a:r>
            <a:r>
              <a:rPr kumimoji="1" lang="ja-JP" altLang="en-US" dirty="0"/>
              <a:t>テーブル名、そこから項目名 変数型を記述していき、最後に主キーとなる</a:t>
            </a:r>
            <a:r>
              <a:rPr kumimoji="1" lang="en-US" altLang="ja-JP" dirty="0"/>
              <a:t>PRIMARY KEY</a:t>
            </a:r>
            <a:r>
              <a:rPr kumimoji="1" lang="ja-JP" altLang="en-US" dirty="0"/>
              <a:t>を記述して、ここには重複のない項目名を入れます。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19</a:t>
            </a:fld>
            <a:endParaRPr kumimoji="1" lang="ja-JP" altLang="en-US"/>
          </a:p>
        </p:txBody>
      </p:sp>
    </p:spTree>
    <p:extLst>
      <p:ext uri="{BB962C8B-B14F-4D97-AF65-F5344CB8AC3E}">
        <p14:creationId xmlns:p14="http://schemas.microsoft.com/office/powerpoint/2010/main" val="93805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今回の内容です。まずはそもそもデータベースとはどういうものか、そして何故データベースを使うのかについて説明していきます。次にデータベースを使う準備をし、そこからデータベースを使うための命令文である</a:t>
            </a:r>
            <a:r>
              <a:rPr kumimoji="1" lang="en-US" altLang="ja-JP" dirty="0"/>
              <a:t>SQL</a:t>
            </a:r>
            <a:r>
              <a:rPr kumimoji="1" lang="ja-JP" altLang="en-US" dirty="0"/>
              <a:t>を使い実際にデータベースの操作を行います。具体的に行う操作はテーブルの作成・データの追加・検索・更新・削除・テーブルの削除、コードで実行はしませんが構造を変える命令を紹介します。そして次にデータベースはどのように設計して運用していくかを軽く触れ、最後に演習として掲示板サービスを実際に作っていき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2</a:t>
            </a:fld>
            <a:endParaRPr kumimoji="1" lang="ja-JP" altLang="en-US"/>
          </a:p>
        </p:txBody>
      </p:sp>
    </p:spTree>
    <p:extLst>
      <p:ext uri="{BB962C8B-B14F-4D97-AF65-F5344CB8AC3E}">
        <p14:creationId xmlns:p14="http://schemas.microsoft.com/office/powerpoint/2010/main" val="196663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a:t>
            </a:r>
            <a:r>
              <a:rPr kumimoji="1" lang="en-US" altLang="ja-JP" dirty="0"/>
              <a:t>Python</a:t>
            </a:r>
            <a:r>
              <a:rPr kumimoji="1" lang="ja-JP" altLang="en-US" dirty="0"/>
              <a:t>のプログラムから</a:t>
            </a:r>
            <a:r>
              <a:rPr kumimoji="1" lang="en-US" altLang="ja-JP" dirty="0"/>
              <a:t>MySQL</a:t>
            </a:r>
            <a:r>
              <a:rPr kumimoji="1" lang="ja-JP" altLang="en-US" dirty="0"/>
              <a:t>で</a:t>
            </a:r>
            <a:r>
              <a:rPr kumimoji="1" lang="en-US" altLang="ja-JP" dirty="0"/>
              <a:t>CREATE</a:t>
            </a:r>
            <a:r>
              <a:rPr kumimoji="1" lang="ja-JP" altLang="en-US" dirty="0"/>
              <a:t>文を作る簡単な手順としてはこのようになります。また、一行で</a:t>
            </a:r>
            <a:r>
              <a:rPr kumimoji="1" lang="en-US" altLang="ja-JP" dirty="0"/>
              <a:t>SQL</a:t>
            </a:r>
            <a:r>
              <a:rPr kumimoji="1" lang="ja-JP" altLang="en-US" dirty="0"/>
              <a:t>を書くと非常に見にくくなるのでダブルクォーテーションを</a:t>
            </a:r>
            <a:r>
              <a:rPr kumimoji="1" lang="en-US" altLang="ja-JP" dirty="0"/>
              <a:t>3</a:t>
            </a:r>
            <a:r>
              <a:rPr kumimoji="1" lang="ja-JP" altLang="en-US" dirty="0"/>
              <a:t>つ使って複数行で書くと読みやすくなります。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20</a:t>
            </a:fld>
            <a:endParaRPr kumimoji="1" lang="ja-JP" altLang="en-US"/>
          </a:p>
        </p:txBody>
      </p:sp>
    </p:spTree>
    <p:extLst>
      <p:ext uri="{BB962C8B-B14F-4D97-AF65-F5344CB8AC3E}">
        <p14:creationId xmlns:p14="http://schemas.microsoft.com/office/powerpoint/2010/main" val="2540380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このプログラムを実行してブラウザで</a:t>
            </a:r>
            <a:r>
              <a:rPr kumimoji="1" lang="en-US" altLang="ja-JP" dirty="0"/>
              <a:t>phpMyAdmin</a:t>
            </a:r>
            <a:r>
              <a:rPr kumimoji="1" lang="ja-JP" altLang="en-US" dirty="0"/>
              <a:t>にアクセスして該当するデータベースを参照するとこのように項目が作られていることが確認できます。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21</a:t>
            </a:fld>
            <a:endParaRPr kumimoji="1" lang="ja-JP" altLang="en-US"/>
          </a:p>
        </p:txBody>
      </p:sp>
    </p:spTree>
    <p:extLst>
      <p:ext uri="{BB962C8B-B14F-4D97-AF65-F5344CB8AC3E}">
        <p14:creationId xmlns:p14="http://schemas.microsoft.com/office/powerpoint/2010/main" val="3039691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ではここから補足です。</a:t>
            </a:r>
            <a:r>
              <a:rPr kumimoji="1" lang="en-US" altLang="ja-JP" dirty="0"/>
              <a:t>SQL</a:t>
            </a:r>
            <a:r>
              <a:rPr kumimoji="1" lang="ja-JP" altLang="en-US" dirty="0"/>
              <a:t>では</a:t>
            </a:r>
            <a:r>
              <a:rPr kumimoji="1" lang="en-US" altLang="ja-JP" dirty="0"/>
              <a:t>MySQL</a:t>
            </a:r>
            <a:r>
              <a:rPr kumimoji="1" lang="ja-JP" altLang="en-US" dirty="0"/>
              <a:t>に限らず変数の型を</a:t>
            </a:r>
            <a:r>
              <a:rPr kumimoji="1" lang="en-US" altLang="ja-JP" dirty="0"/>
              <a:t>CREATE</a:t>
            </a:r>
            <a:r>
              <a:rPr kumimoji="1" lang="ja-JP" altLang="en-US" dirty="0"/>
              <a:t>文で定義することになります。しかし、ひとえに変数型と言ってもプログラミングと少し異なり種類が多くあります。まず整数でも</a:t>
            </a:r>
            <a:r>
              <a:rPr kumimoji="1" lang="en-US" altLang="ja-JP" dirty="0"/>
              <a:t>TINYINT</a:t>
            </a:r>
            <a:r>
              <a:rPr kumimoji="1" lang="ja-JP" altLang="en-US" dirty="0"/>
              <a:t>、</a:t>
            </a:r>
            <a:r>
              <a:rPr kumimoji="1" lang="en-US" altLang="ja-JP" dirty="0"/>
              <a:t>SAMLLINT</a:t>
            </a:r>
            <a:r>
              <a:rPr kumimoji="1" lang="ja-JP" altLang="en-US" dirty="0"/>
              <a:t>、</a:t>
            </a:r>
            <a:r>
              <a:rPr kumimoji="1" lang="en-US" altLang="ja-JP" dirty="0"/>
              <a:t>MEDIUMINT</a:t>
            </a:r>
            <a:r>
              <a:rPr kumimoji="1" lang="ja-JP" altLang="en-US" dirty="0"/>
              <a:t>、</a:t>
            </a:r>
            <a:r>
              <a:rPr kumimoji="1" lang="en-US" altLang="ja-JP" dirty="0"/>
              <a:t>INT</a:t>
            </a:r>
            <a:r>
              <a:rPr kumimoji="1" lang="ja-JP" altLang="en-US" dirty="0"/>
              <a:t>、</a:t>
            </a:r>
            <a:r>
              <a:rPr kumimoji="1" lang="en-US" altLang="ja-JP" dirty="0"/>
              <a:t>BIGINT</a:t>
            </a:r>
            <a:r>
              <a:rPr kumimoji="1" lang="ja-JP" altLang="en-US" dirty="0"/>
              <a:t>があります。違いとしては使える数値の範囲が異なりますのでどの程度の数値を扱うかで型の設定を考える必要があります。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22</a:t>
            </a:fld>
            <a:endParaRPr kumimoji="1" lang="ja-JP" altLang="en-US"/>
          </a:p>
        </p:txBody>
      </p:sp>
    </p:spTree>
    <p:extLst>
      <p:ext uri="{BB962C8B-B14F-4D97-AF65-F5344CB8AC3E}">
        <p14:creationId xmlns:p14="http://schemas.microsoft.com/office/powerpoint/2010/main" val="478084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次に浮動小数点です。これは</a:t>
            </a:r>
            <a:r>
              <a:rPr kumimoji="1" lang="en-US" altLang="ja-JP" dirty="0"/>
              <a:t>C</a:t>
            </a:r>
            <a:r>
              <a:rPr kumimoji="1" lang="ja-JP" altLang="en-US" dirty="0"/>
              <a:t>言語などと同じく</a:t>
            </a:r>
            <a:r>
              <a:rPr kumimoji="1" lang="en-US" altLang="ja-JP" dirty="0"/>
              <a:t>FLOAT</a:t>
            </a:r>
            <a:r>
              <a:rPr kumimoji="1" lang="ja-JP" altLang="en-US" dirty="0"/>
              <a:t>と</a:t>
            </a:r>
            <a:r>
              <a:rPr kumimoji="1" lang="en-US" altLang="ja-JP" dirty="0"/>
              <a:t>DOUBLE</a:t>
            </a:r>
            <a:r>
              <a:rPr kumimoji="1" lang="ja-JP" altLang="en-US" dirty="0"/>
              <a:t>があります。違いとしては小数点に以下の精度で、</a:t>
            </a:r>
            <a:r>
              <a:rPr kumimoji="1" lang="en-US" altLang="ja-JP" dirty="0"/>
              <a:t>DOUBLE</a:t>
            </a:r>
            <a:r>
              <a:rPr kumimoji="1" lang="ja-JP" altLang="en-US" dirty="0"/>
              <a:t>の方が高い精度の数値を格納できます。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23</a:t>
            </a:fld>
            <a:endParaRPr kumimoji="1" lang="ja-JP" altLang="en-US"/>
          </a:p>
        </p:txBody>
      </p:sp>
    </p:spTree>
    <p:extLst>
      <p:ext uri="{BB962C8B-B14F-4D97-AF65-F5344CB8AC3E}">
        <p14:creationId xmlns:p14="http://schemas.microsoft.com/office/powerpoint/2010/main" val="4028903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次に文字です。文字では</a:t>
            </a:r>
            <a:r>
              <a:rPr kumimoji="1" lang="en-US" altLang="ja-JP" dirty="0"/>
              <a:t>CHAR</a:t>
            </a:r>
            <a:r>
              <a:rPr kumimoji="1" lang="ja-JP" altLang="en-US" dirty="0"/>
              <a:t>と</a:t>
            </a:r>
            <a:r>
              <a:rPr kumimoji="1" lang="en-US" altLang="ja-JP" dirty="0"/>
              <a:t>VARCHAR</a:t>
            </a:r>
            <a:r>
              <a:rPr kumimoji="1" lang="ja-JP" altLang="en-US" dirty="0"/>
              <a:t>があり、違いとして文字数制限もそうですが、決定的な違いが設定した文字数に対して格納した文字数が少ない場合だと</a:t>
            </a:r>
            <a:r>
              <a:rPr kumimoji="1" lang="en-US" altLang="ja-JP" dirty="0"/>
              <a:t>CHAR</a:t>
            </a:r>
            <a:r>
              <a:rPr kumimoji="1" lang="ja-JP" altLang="en-US" dirty="0"/>
              <a:t>は余った文字数から設定した文字数までスペースで埋められますが</a:t>
            </a:r>
            <a:r>
              <a:rPr kumimoji="1" lang="en-US" altLang="ja-JP" dirty="0"/>
              <a:t>VARCHAR</a:t>
            </a:r>
            <a:r>
              <a:rPr kumimoji="1" lang="ja-JP" altLang="en-US" dirty="0"/>
              <a:t>では文字数が設定した文字数未満でもそのままデータベースに保存されます。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24</a:t>
            </a:fld>
            <a:endParaRPr kumimoji="1" lang="ja-JP" altLang="en-US"/>
          </a:p>
        </p:txBody>
      </p:sp>
    </p:spTree>
    <p:extLst>
      <p:ext uri="{BB962C8B-B14F-4D97-AF65-F5344CB8AC3E}">
        <p14:creationId xmlns:p14="http://schemas.microsoft.com/office/powerpoint/2010/main" val="935301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次に時間系です。これは今までプログラムではあまりなじみないと思いますが、内容としては</a:t>
            </a:r>
            <a:r>
              <a:rPr kumimoji="1" lang="en-US" altLang="ja-JP" dirty="0"/>
              <a:t>DATE</a:t>
            </a:r>
            <a:r>
              <a:rPr kumimoji="1" lang="ja-JP" altLang="en-US" dirty="0"/>
              <a:t>が年月日、</a:t>
            </a:r>
            <a:r>
              <a:rPr kumimoji="1" lang="en-US" altLang="ja-JP" dirty="0"/>
              <a:t>TIME</a:t>
            </a:r>
            <a:r>
              <a:rPr kumimoji="1" lang="ja-JP" altLang="en-US" dirty="0"/>
              <a:t>が何時何分何秒などの時間、次いで年月日と時間を記録する</a:t>
            </a:r>
            <a:r>
              <a:rPr kumimoji="1" lang="en-US" altLang="ja-JP" dirty="0"/>
              <a:t>DATETIME</a:t>
            </a:r>
            <a:r>
              <a:rPr kumimoji="1" lang="ja-JP" altLang="en-US" dirty="0"/>
              <a:t>と</a:t>
            </a:r>
            <a:r>
              <a:rPr kumimoji="1" lang="en-US" altLang="ja-JP" dirty="0"/>
              <a:t>TIMESTAMP</a:t>
            </a:r>
            <a:r>
              <a:rPr kumimoji="1" lang="ja-JP" altLang="en-US" dirty="0"/>
              <a:t>、そして年の記録をする</a:t>
            </a:r>
            <a:r>
              <a:rPr kumimoji="1" lang="en-US" altLang="ja-JP" dirty="0"/>
              <a:t>YEAR</a:t>
            </a:r>
            <a:r>
              <a:rPr kumimoji="1" lang="ja-JP" altLang="en-US" dirty="0"/>
              <a:t>があります。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25</a:t>
            </a:fld>
            <a:endParaRPr kumimoji="1" lang="ja-JP" altLang="en-US"/>
          </a:p>
        </p:txBody>
      </p:sp>
    </p:spTree>
    <p:extLst>
      <p:ext uri="{BB962C8B-B14F-4D97-AF65-F5344CB8AC3E}">
        <p14:creationId xmlns:p14="http://schemas.microsoft.com/office/powerpoint/2010/main" val="3681625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ここで補足ですが、</a:t>
            </a:r>
            <a:r>
              <a:rPr kumimoji="1" lang="en-US" altLang="ja-JP" dirty="0"/>
              <a:t>DATETIME</a:t>
            </a:r>
            <a:r>
              <a:rPr kumimoji="1" lang="ja-JP" altLang="en-US" dirty="0"/>
              <a:t>と</a:t>
            </a:r>
            <a:r>
              <a:rPr kumimoji="1" lang="en-US" altLang="ja-JP" dirty="0"/>
              <a:t>TIMESTAMP</a:t>
            </a:r>
            <a:r>
              <a:rPr kumimoji="1" lang="ja-JP" altLang="en-US" dirty="0"/>
              <a:t>は先ほどの説明だと一見すると同じですが、記録できる時間の範囲と記憶方法が違います。</a:t>
            </a:r>
            <a:r>
              <a:rPr kumimoji="1" lang="en-US" altLang="ja-JP" dirty="0"/>
              <a:t>DATETIME</a:t>
            </a:r>
            <a:r>
              <a:rPr kumimoji="1" lang="ja-JP" altLang="en-US" dirty="0"/>
              <a:t>ははタイムゾーンの影響がなく文字列として認識されます。それに対して</a:t>
            </a:r>
            <a:r>
              <a:rPr kumimoji="1" lang="en-US" altLang="ja-JP" dirty="0"/>
              <a:t>TIMESTAMP</a:t>
            </a:r>
            <a:r>
              <a:rPr kumimoji="1" lang="ja-JP" altLang="en-US" dirty="0"/>
              <a:t>は保存時にタイムゾーンから協定世界時、読み出しは協定世界時からタイムゾーンになります。また、注意点として</a:t>
            </a:r>
            <a:r>
              <a:rPr kumimoji="1" lang="en-US" altLang="ja-JP" dirty="0"/>
              <a:t>TIMESTAMP</a:t>
            </a:r>
            <a:r>
              <a:rPr kumimoji="1" lang="ja-JP" altLang="en-US" dirty="0"/>
              <a:t>は</a:t>
            </a:r>
            <a:r>
              <a:rPr kumimoji="1" lang="en-US" altLang="ja-JP" dirty="0"/>
              <a:t>1970</a:t>
            </a:r>
            <a:r>
              <a:rPr kumimoji="1" lang="ja-JP" altLang="en-US" dirty="0"/>
              <a:t>年から</a:t>
            </a:r>
            <a:r>
              <a:rPr kumimoji="1" lang="en-US" altLang="ja-JP" dirty="0"/>
              <a:t>2038</a:t>
            </a:r>
            <a:r>
              <a:rPr kumimoji="1" lang="ja-JP" altLang="en-US" dirty="0"/>
              <a:t>年までなので基本的に</a:t>
            </a:r>
            <a:r>
              <a:rPr kumimoji="1" lang="en-US" altLang="ja-JP" dirty="0"/>
              <a:t>DATETIME</a:t>
            </a:r>
            <a:r>
              <a:rPr kumimoji="1" lang="ja-JP" altLang="en-US" dirty="0"/>
              <a:t>を使っておけばおおよそ間違いはありません。</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26</a:t>
            </a:fld>
            <a:endParaRPr kumimoji="1" lang="ja-JP" altLang="en-US"/>
          </a:p>
        </p:txBody>
      </p:sp>
    </p:spTree>
    <p:extLst>
      <p:ext uri="{BB962C8B-B14F-4D97-AF65-F5344CB8AC3E}">
        <p14:creationId xmlns:p14="http://schemas.microsoft.com/office/powerpoint/2010/main" val="3826764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Python</a:t>
            </a:r>
            <a:r>
              <a:rPr kumimoji="1" lang="ja-JP" altLang="en-US" dirty="0"/>
              <a:t>で</a:t>
            </a:r>
            <a:r>
              <a:rPr kumimoji="1" lang="en-US" altLang="ja-JP" dirty="0"/>
              <a:t>SQL</a:t>
            </a:r>
            <a:r>
              <a:rPr kumimoji="1" lang="ja-JP" altLang="en-US" dirty="0"/>
              <a:t>を動かすときの補足ですが、</a:t>
            </a:r>
            <a:r>
              <a:rPr kumimoji="1" lang="en-US" altLang="ja-JP" dirty="0"/>
              <a:t>web</a:t>
            </a:r>
            <a:r>
              <a:rPr kumimoji="1" lang="ja-JP" altLang="en-US" dirty="0"/>
              <a:t>サービスを運営する上で何度もデータベースを使いますが、基本的に接続が毎回同じなら一番最初の接続の部分を関数にして接続した変数を返り値にすると接続を簡単にでき、何度も接続に必要な情報を書く必要はありません。</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27</a:t>
            </a:fld>
            <a:endParaRPr kumimoji="1" lang="ja-JP" altLang="en-US"/>
          </a:p>
        </p:txBody>
      </p:sp>
    </p:spTree>
    <p:extLst>
      <p:ext uri="{BB962C8B-B14F-4D97-AF65-F5344CB8AC3E}">
        <p14:creationId xmlns:p14="http://schemas.microsoft.com/office/powerpoint/2010/main" val="3573589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では次にデータの追加です。</a:t>
            </a:r>
            <a:r>
              <a:rPr kumimoji="1" lang="en-US" altLang="ja-JP" dirty="0"/>
              <a:t>SQL</a:t>
            </a:r>
            <a:r>
              <a:rPr kumimoji="1" lang="ja-JP" altLang="en-US" dirty="0"/>
              <a:t>ではデータを追加する時に</a:t>
            </a:r>
            <a:r>
              <a:rPr kumimoji="1" lang="en-US" altLang="ja-JP" dirty="0"/>
              <a:t>INSERT</a:t>
            </a:r>
            <a:r>
              <a:rPr kumimoji="1" lang="ja-JP" altLang="en-US" dirty="0"/>
              <a:t>という命令をします。文法としては</a:t>
            </a:r>
            <a:r>
              <a:rPr kumimoji="1" lang="en-US" altLang="ja-JP" dirty="0"/>
              <a:t>INSERT INTO </a:t>
            </a:r>
            <a:r>
              <a:rPr kumimoji="1" lang="ja-JP" altLang="en-US" dirty="0"/>
              <a:t>テーブル名でカッコ内に項目名をカンマ区切りで書きます。その後</a:t>
            </a:r>
            <a:r>
              <a:rPr kumimoji="1" lang="en-US" altLang="ja-JP" dirty="0"/>
              <a:t>VALUES</a:t>
            </a:r>
            <a:r>
              <a:rPr kumimoji="1" lang="ja-JP" altLang="en-US" dirty="0"/>
              <a:t>と書き、最後にカッコ内にカンマ区切りで追加するデータを書きます。注意点として文字や文字列を追加する場合はシングルクォーテーションで値を囲みましょう。また必ず入れないといけない項目に何も入れないとエラーが起きるので、そういう項目には必ず値を入れ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28</a:t>
            </a:fld>
            <a:endParaRPr kumimoji="1" lang="ja-JP" altLang="en-US"/>
          </a:p>
        </p:txBody>
      </p:sp>
    </p:spTree>
    <p:extLst>
      <p:ext uri="{BB962C8B-B14F-4D97-AF65-F5344CB8AC3E}">
        <p14:creationId xmlns:p14="http://schemas.microsoft.com/office/powerpoint/2010/main" val="1582559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これをプログラムで実装するとこのようになります。先ほどの</a:t>
            </a:r>
            <a:r>
              <a:rPr kumimoji="1" lang="en-US" altLang="ja-JP" dirty="0"/>
              <a:t>CREATE</a:t>
            </a:r>
            <a:r>
              <a:rPr kumimoji="1" lang="ja-JP" altLang="en-US" dirty="0"/>
              <a:t>と異なるところとしては、まず</a:t>
            </a:r>
            <a:r>
              <a:rPr kumimoji="1" lang="en-US" altLang="ja-JP" dirty="0"/>
              <a:t>SQL</a:t>
            </a:r>
            <a:r>
              <a:rPr kumimoji="1" lang="ja-JP" altLang="en-US" dirty="0"/>
              <a:t>文が異なる点と今回は日本語のデータを扱うため、接続する時に</a:t>
            </a:r>
            <a:r>
              <a:rPr kumimoji="1" lang="en-US" altLang="ja-JP" dirty="0" err="1"/>
              <a:t>use_unicode</a:t>
            </a:r>
            <a:r>
              <a:rPr kumimoji="1" lang="ja-JP" altLang="en-US" dirty="0"/>
              <a:t>を</a:t>
            </a:r>
            <a:r>
              <a:rPr kumimoji="1" lang="en-US" altLang="ja-JP" dirty="0"/>
              <a:t>True</a:t>
            </a:r>
            <a:r>
              <a:rPr kumimoji="1" lang="ja-JP" altLang="en-US" dirty="0"/>
              <a:t>にして</a:t>
            </a:r>
            <a:r>
              <a:rPr kumimoji="1" lang="en-US" altLang="ja-JP" dirty="0"/>
              <a:t>charset</a:t>
            </a:r>
            <a:r>
              <a:rPr kumimoji="1" lang="ja-JP" altLang="en-US" dirty="0"/>
              <a:t>という文字コードを</a:t>
            </a:r>
            <a:r>
              <a:rPr kumimoji="1" lang="en-US" altLang="ja-JP" dirty="0"/>
              <a:t>utf-8</a:t>
            </a:r>
            <a:r>
              <a:rPr kumimoji="1" lang="ja-JP" altLang="en-US" dirty="0"/>
              <a:t>にします。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29</a:t>
            </a:fld>
            <a:endParaRPr kumimoji="1" lang="ja-JP" altLang="en-US"/>
          </a:p>
        </p:txBody>
      </p:sp>
    </p:spTree>
    <p:extLst>
      <p:ext uri="{BB962C8B-B14F-4D97-AF65-F5344CB8AC3E}">
        <p14:creationId xmlns:p14="http://schemas.microsoft.com/office/powerpoint/2010/main" val="3440288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ではそもそもデータベースとはに何かと言いますと、一定の規則性に従って関連のあるデータを蓄積して複数のユーザが同時に利用する者になります。</a:t>
            </a:r>
            <a:r>
              <a:rPr kumimoji="1" lang="en-US" altLang="ja-JP" dirty="0"/>
              <a:t>Web</a:t>
            </a:r>
            <a:r>
              <a:rPr kumimoji="1" lang="ja-JP" altLang="en-US" dirty="0"/>
              <a:t>に限らず会社の基幹システムで顧客だったり会社員のデータの管理などにも使われています。データベースのイメージとしては、列に項目を入れて行にデータを入れた表計算ソフトを同時に複数人でデータを編集したり参照出来たりするものが今回学ぶ</a:t>
            </a:r>
            <a:r>
              <a:rPr kumimoji="1" lang="en-US" altLang="ja-JP" dirty="0"/>
              <a:t>MySQL</a:t>
            </a:r>
            <a:r>
              <a:rPr kumimoji="1" lang="ja-JP" altLang="en-US" dirty="0"/>
              <a:t>になります。また、今回学ぶ</a:t>
            </a:r>
            <a:r>
              <a:rPr kumimoji="1" lang="en-US" altLang="ja-JP" dirty="0"/>
              <a:t>SQL</a:t>
            </a:r>
            <a:r>
              <a:rPr kumimoji="1" lang="ja-JP" altLang="en-US" dirty="0"/>
              <a:t>以外だと保存して複数人で同時に使える連想配列のようなイメージのデータベースもあります。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3</a:t>
            </a:fld>
            <a:endParaRPr kumimoji="1" lang="ja-JP" altLang="en-US"/>
          </a:p>
        </p:txBody>
      </p:sp>
    </p:spTree>
    <p:extLst>
      <p:ext uri="{BB962C8B-B14F-4D97-AF65-F5344CB8AC3E}">
        <p14:creationId xmlns:p14="http://schemas.microsoft.com/office/powerpoint/2010/main" val="3797052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プログラムを実行して</a:t>
            </a:r>
            <a:r>
              <a:rPr kumimoji="1" lang="en-US" altLang="ja-JP" dirty="0"/>
              <a:t>phpMyAdmin</a:t>
            </a:r>
            <a:r>
              <a:rPr kumimoji="1" lang="ja-JP" altLang="en-US" dirty="0"/>
              <a:t>でデータベースを確認するとこのようにレコードデータが追加されていることが分かります。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30</a:t>
            </a:fld>
            <a:endParaRPr kumimoji="1" lang="ja-JP" altLang="en-US"/>
          </a:p>
        </p:txBody>
      </p:sp>
    </p:spTree>
    <p:extLst>
      <p:ext uri="{BB962C8B-B14F-4D97-AF65-F5344CB8AC3E}">
        <p14:creationId xmlns:p14="http://schemas.microsoft.com/office/powerpoint/2010/main" val="2768269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a:t>
            </a:r>
            <a:r>
              <a:rPr kumimoji="1" lang="en-US" altLang="ja-JP" dirty="0"/>
              <a:t>web</a:t>
            </a:r>
            <a:r>
              <a:rPr kumimoji="1" lang="ja-JP" altLang="en-US" dirty="0"/>
              <a:t>サービスで実際にレコードを追加する時に使用する方法を使います。ここまでは手動で追加するため</a:t>
            </a:r>
            <a:r>
              <a:rPr kumimoji="1" lang="en-US" altLang="ja-JP" dirty="0"/>
              <a:t>SQL</a:t>
            </a:r>
            <a:r>
              <a:rPr kumimoji="1" lang="ja-JP" altLang="en-US" dirty="0"/>
              <a:t>をそのまま打ち込んでいましたが、</a:t>
            </a:r>
            <a:r>
              <a:rPr kumimoji="1" lang="en-US" altLang="ja-JP" dirty="0"/>
              <a:t>SQL</a:t>
            </a:r>
            <a:r>
              <a:rPr kumimoji="1" lang="ja-JP" altLang="en-US" dirty="0"/>
              <a:t>は基本的に送信されたデータをレコードに追加する時はプレースホルダという機能を使います。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31</a:t>
            </a:fld>
            <a:endParaRPr kumimoji="1" lang="ja-JP" altLang="en-US"/>
          </a:p>
        </p:txBody>
      </p:sp>
    </p:spTree>
    <p:extLst>
      <p:ext uri="{BB962C8B-B14F-4D97-AF65-F5344CB8AC3E}">
        <p14:creationId xmlns:p14="http://schemas.microsoft.com/office/powerpoint/2010/main" val="67391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ここではリストにある内容を自動的に</a:t>
            </a:r>
            <a:r>
              <a:rPr kumimoji="1" lang="en-US" altLang="ja-JP" dirty="0"/>
              <a:t>INSERT</a:t>
            </a:r>
            <a:r>
              <a:rPr kumimoji="1" lang="ja-JP" altLang="en-US" dirty="0"/>
              <a:t>で追加するプログラムになります。</a:t>
            </a:r>
            <a:r>
              <a:rPr kumimoji="1" lang="en-US" altLang="ja-JP" dirty="0"/>
              <a:t>for</a:t>
            </a:r>
            <a:r>
              <a:rPr kumimoji="1" lang="ja-JP" altLang="en-US" dirty="0"/>
              <a:t>文でリストの長さ分繰り返していますが注目して頂きたい点は</a:t>
            </a:r>
            <a:r>
              <a:rPr kumimoji="1" lang="en-US" altLang="ja-JP" dirty="0"/>
              <a:t>INSERT</a:t>
            </a:r>
            <a:r>
              <a:rPr kumimoji="1" lang="ja-JP" altLang="en-US" dirty="0"/>
              <a:t>文のところで</a:t>
            </a:r>
            <a:r>
              <a:rPr kumimoji="1" lang="en-US" altLang="ja-JP" dirty="0"/>
              <a:t>%</a:t>
            </a:r>
            <a:r>
              <a:rPr kumimoji="1" lang="ja-JP" altLang="en-US" dirty="0"/>
              <a:t>とカッコと</a:t>
            </a:r>
            <a:r>
              <a:rPr kumimoji="1" lang="en-US" altLang="ja-JP" dirty="0"/>
              <a:t>s</a:t>
            </a:r>
            <a:r>
              <a:rPr kumimoji="1" lang="ja-JP" altLang="en-US" dirty="0"/>
              <a:t>といった文字列が有り、カッコ内に文字列が有ります。そしてそのあと連想配列があります。この連想配列のキーを</a:t>
            </a:r>
            <a:r>
              <a:rPr kumimoji="1" lang="en-US" altLang="ja-JP" dirty="0"/>
              <a:t>INSERT</a:t>
            </a:r>
            <a:r>
              <a:rPr kumimoji="1" lang="ja-JP" altLang="en-US" dirty="0"/>
              <a:t>文の</a:t>
            </a:r>
            <a:r>
              <a:rPr kumimoji="1" lang="en-US" altLang="ja-JP" dirty="0"/>
              <a:t>%</a:t>
            </a:r>
            <a:r>
              <a:rPr kumimoji="1" lang="ja-JP" altLang="en-US" dirty="0"/>
              <a:t>カッコ</a:t>
            </a:r>
            <a:r>
              <a:rPr kumimoji="1" lang="en-US" altLang="ja-JP" dirty="0"/>
              <a:t>s</a:t>
            </a:r>
            <a:r>
              <a:rPr kumimoji="1" lang="ja-JP" altLang="en-US" dirty="0"/>
              <a:t>のカッコ内の文字列と合わせます。この書き方によってプレースホルダができます。また、今回はシングルクォーテーションを使用していない事に注意してください。また、もちろん文字列の結合でできますが基本的に文字列の結合を</a:t>
            </a:r>
            <a:r>
              <a:rPr kumimoji="1" lang="en-US" altLang="ja-JP" dirty="0"/>
              <a:t>SQL</a:t>
            </a:r>
            <a:r>
              <a:rPr kumimoji="1" lang="ja-JP" altLang="en-US" dirty="0"/>
              <a:t>では使わないでください。その理由は第</a:t>
            </a:r>
            <a:r>
              <a:rPr kumimoji="1" lang="en-US" altLang="ja-JP" dirty="0"/>
              <a:t>10</a:t>
            </a:r>
            <a:r>
              <a:rPr kumimoji="1" lang="ja-JP" altLang="en-US" dirty="0"/>
              <a:t>回の脆弱性対策で説明します。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32</a:t>
            </a:fld>
            <a:endParaRPr kumimoji="1" lang="ja-JP" altLang="en-US"/>
          </a:p>
        </p:txBody>
      </p:sp>
    </p:spTree>
    <p:extLst>
      <p:ext uri="{BB962C8B-B14F-4D97-AF65-F5344CB8AC3E}">
        <p14:creationId xmlns:p14="http://schemas.microsoft.com/office/powerpoint/2010/main" val="2503358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そしてこれを実行して</a:t>
            </a:r>
            <a:r>
              <a:rPr kumimoji="1" lang="en-US" altLang="ja-JP" dirty="0"/>
              <a:t>phpMyAdmin</a:t>
            </a:r>
            <a:r>
              <a:rPr kumimoji="1" lang="ja-JP" altLang="en-US" dirty="0"/>
              <a:t>にアクセスしてデータベースを確認するとこのように追加が反映されていることが分かります。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33</a:t>
            </a:fld>
            <a:endParaRPr kumimoji="1" lang="ja-JP" altLang="en-US"/>
          </a:p>
        </p:txBody>
      </p:sp>
    </p:spTree>
    <p:extLst>
      <p:ext uri="{BB962C8B-B14F-4D97-AF65-F5344CB8AC3E}">
        <p14:creationId xmlns:p14="http://schemas.microsoft.com/office/powerpoint/2010/main" val="22160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では次にデータの検索を行います。使用する命令は</a:t>
            </a:r>
            <a:r>
              <a:rPr kumimoji="1" lang="en-US" altLang="ja-JP" dirty="0"/>
              <a:t>SELECT</a:t>
            </a:r>
            <a:r>
              <a:rPr kumimoji="1" lang="ja-JP" altLang="en-US" dirty="0"/>
              <a:t>です。一番簡単な文法としては</a:t>
            </a:r>
            <a:r>
              <a:rPr kumimoji="1" lang="en-US" altLang="ja-JP" dirty="0"/>
              <a:t>SELECT</a:t>
            </a:r>
            <a:r>
              <a:rPr kumimoji="1" lang="ja-JP" altLang="en-US" dirty="0"/>
              <a:t>抽出する列名をカンマ区切りで記述し、次に</a:t>
            </a:r>
            <a:r>
              <a:rPr kumimoji="1" lang="en-US" altLang="ja-JP" dirty="0"/>
              <a:t>FROM</a:t>
            </a:r>
            <a:r>
              <a:rPr kumimoji="1" lang="ja-JP" altLang="en-US" dirty="0"/>
              <a:t>と書いてその後にテーブル名を記述します。まずこれでそのテーブルでほしい項目の情報が全て見れます。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34</a:t>
            </a:fld>
            <a:endParaRPr kumimoji="1" lang="ja-JP" altLang="en-US"/>
          </a:p>
        </p:txBody>
      </p:sp>
    </p:spTree>
    <p:extLst>
      <p:ext uri="{BB962C8B-B14F-4D97-AF65-F5344CB8AC3E}">
        <p14:creationId xmlns:p14="http://schemas.microsoft.com/office/powerpoint/2010/main" val="20099284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では実際にプログラムを作ってみます。前回までのプログラムに対しての変更点としては</a:t>
            </a:r>
            <a:r>
              <a:rPr kumimoji="1" lang="en-US" altLang="ja-JP" dirty="0"/>
              <a:t>SQL</a:t>
            </a:r>
            <a:r>
              <a:rPr kumimoji="1" lang="ja-JP" altLang="en-US" dirty="0"/>
              <a:t>文と、もう一つは今度は検索なのでデータベースの保存ではなく</a:t>
            </a:r>
            <a:r>
              <a:rPr kumimoji="1" lang="en-US" altLang="ja-JP" dirty="0"/>
              <a:t>for</a:t>
            </a:r>
            <a:r>
              <a:rPr kumimoji="1" lang="ja-JP" altLang="en-US" dirty="0"/>
              <a:t>文で抽出したデータを取り出します。ここで</a:t>
            </a:r>
            <a:r>
              <a:rPr kumimoji="1" lang="en-US" altLang="ja-JP" dirty="0"/>
              <a:t>SQL</a:t>
            </a:r>
            <a:r>
              <a:rPr kumimoji="1" lang="ja-JP" altLang="en-US" dirty="0"/>
              <a:t>で項目のところにアスタリスクを入れると全ての項目を取り出します。タプルの順番はテーブル作成時の項目順になります。ここで</a:t>
            </a:r>
            <a:r>
              <a:rPr kumimoji="1" lang="en-US" altLang="ja-JP" dirty="0"/>
              <a:t>29</a:t>
            </a:r>
            <a:r>
              <a:rPr kumimoji="1" lang="ja-JP" altLang="en-US" dirty="0"/>
              <a:t>行目で出力した結果が右の画面になります。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35</a:t>
            </a:fld>
            <a:endParaRPr kumimoji="1" lang="ja-JP" altLang="en-US"/>
          </a:p>
        </p:txBody>
      </p:sp>
    </p:spTree>
    <p:extLst>
      <p:ext uri="{BB962C8B-B14F-4D97-AF65-F5344CB8AC3E}">
        <p14:creationId xmlns:p14="http://schemas.microsoft.com/office/powerpoint/2010/main" val="2409328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今度は列名を指定します。今度は</a:t>
            </a:r>
            <a:r>
              <a:rPr kumimoji="1" lang="en-US" altLang="ja-JP" dirty="0"/>
              <a:t>school</a:t>
            </a:r>
            <a:r>
              <a:rPr kumimoji="1" lang="ja-JP" altLang="en-US" dirty="0"/>
              <a:t>と</a:t>
            </a:r>
            <a:r>
              <a:rPr kumimoji="1" lang="en-US" altLang="ja-JP" dirty="0"/>
              <a:t>post</a:t>
            </a:r>
            <a:r>
              <a:rPr kumimoji="1" lang="ja-JP" altLang="en-US" dirty="0"/>
              <a:t>と</a:t>
            </a:r>
            <a:r>
              <a:rPr kumimoji="1" lang="en-US" altLang="ja-JP" dirty="0"/>
              <a:t>name</a:t>
            </a:r>
            <a:r>
              <a:rPr kumimoji="1" lang="ja-JP" altLang="en-US" dirty="0"/>
              <a:t>のみを出力します。ここで、</a:t>
            </a:r>
            <a:r>
              <a:rPr kumimoji="1" lang="en-US" altLang="ja-JP" dirty="0"/>
              <a:t>for</a:t>
            </a:r>
            <a:r>
              <a:rPr kumimoji="1" lang="ja-JP" altLang="en-US" dirty="0"/>
              <a:t>文に入る変数の</a:t>
            </a:r>
            <a:r>
              <a:rPr kumimoji="1" lang="en-US" altLang="ja-JP" dirty="0"/>
              <a:t>row</a:t>
            </a:r>
            <a:r>
              <a:rPr kumimoji="1" lang="ja-JP" altLang="en-US" dirty="0"/>
              <a:t>はタプルなのでピンポイントでデータを取り出すときは変数</a:t>
            </a:r>
            <a:r>
              <a:rPr kumimoji="1" lang="en-US" altLang="ja-JP" dirty="0"/>
              <a:t>row</a:t>
            </a:r>
            <a:r>
              <a:rPr kumimoji="1" lang="ja-JP" altLang="en-US" dirty="0"/>
              <a:t>の配列番号を指定します。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36</a:t>
            </a:fld>
            <a:endParaRPr kumimoji="1" lang="ja-JP" altLang="en-US"/>
          </a:p>
        </p:txBody>
      </p:sp>
    </p:spTree>
    <p:extLst>
      <p:ext uri="{BB962C8B-B14F-4D97-AF65-F5344CB8AC3E}">
        <p14:creationId xmlns:p14="http://schemas.microsoft.com/office/powerpoint/2010/main" val="3494218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今度は条件を絞ってみましょう。</a:t>
            </a:r>
            <a:r>
              <a:rPr kumimoji="1" lang="en-US" altLang="ja-JP" dirty="0"/>
              <a:t>SQL</a:t>
            </a:r>
            <a:r>
              <a:rPr kumimoji="1" lang="ja-JP" altLang="en-US" dirty="0"/>
              <a:t>で条件を絞る時は</a:t>
            </a:r>
            <a:r>
              <a:rPr kumimoji="1" lang="en-US" altLang="ja-JP" dirty="0"/>
              <a:t>WHERE</a:t>
            </a:r>
            <a:r>
              <a:rPr kumimoji="1" lang="ja-JP" altLang="en-US" dirty="0"/>
              <a:t>と書き、その後条件を書きます。例えば</a:t>
            </a:r>
            <a:r>
              <a:rPr kumimoji="1" lang="en-US" altLang="ja-JP" dirty="0"/>
              <a:t>post</a:t>
            </a:r>
            <a:r>
              <a:rPr kumimoji="1" lang="ja-JP" altLang="en-US" dirty="0"/>
              <a:t>が学生で</a:t>
            </a:r>
            <a:r>
              <a:rPr kumimoji="1" lang="en-US" altLang="ja-JP" dirty="0"/>
              <a:t>sex</a:t>
            </a:r>
            <a:r>
              <a:rPr kumimoji="1" lang="ja-JP" altLang="en-US" dirty="0"/>
              <a:t>が</a:t>
            </a:r>
            <a:r>
              <a:rPr kumimoji="1" lang="en-US" altLang="ja-JP" dirty="0"/>
              <a:t>F</a:t>
            </a:r>
            <a:r>
              <a:rPr kumimoji="1" lang="ja-JP" altLang="en-US" dirty="0"/>
              <a:t>のデータを参照するとなるとこのようにここでは</a:t>
            </a:r>
            <a:r>
              <a:rPr kumimoji="1" lang="en-US" altLang="ja-JP" dirty="0"/>
              <a:t>AND</a:t>
            </a:r>
            <a:r>
              <a:rPr kumimoji="1" lang="ja-JP" altLang="en-US" dirty="0"/>
              <a:t>を使った</a:t>
            </a:r>
            <a:r>
              <a:rPr kumimoji="1" lang="en-US" altLang="ja-JP" dirty="0"/>
              <a:t>SQL</a:t>
            </a:r>
            <a:r>
              <a:rPr kumimoji="1" lang="ja-JP" altLang="en-US" dirty="0"/>
              <a:t>文になります。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37</a:t>
            </a:fld>
            <a:endParaRPr kumimoji="1" lang="ja-JP" altLang="en-US"/>
          </a:p>
        </p:txBody>
      </p:sp>
    </p:spTree>
    <p:extLst>
      <p:ext uri="{BB962C8B-B14F-4D97-AF65-F5344CB8AC3E}">
        <p14:creationId xmlns:p14="http://schemas.microsoft.com/office/powerpoint/2010/main" val="3057448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post</a:t>
            </a:r>
            <a:r>
              <a:rPr kumimoji="1" lang="ja-JP" altLang="en-US" dirty="0"/>
              <a:t>が学生または教授のデータを抽出するとき、ここでは</a:t>
            </a:r>
            <a:r>
              <a:rPr kumimoji="1" lang="en-US" altLang="ja-JP" dirty="0"/>
              <a:t>OR</a:t>
            </a:r>
            <a:r>
              <a:rPr kumimoji="1" lang="ja-JP" altLang="en-US" dirty="0"/>
              <a:t>を使います。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38</a:t>
            </a:fld>
            <a:endParaRPr kumimoji="1" lang="ja-JP" altLang="en-US"/>
          </a:p>
        </p:txBody>
      </p:sp>
    </p:spTree>
    <p:extLst>
      <p:ext uri="{BB962C8B-B14F-4D97-AF65-F5344CB8AC3E}">
        <p14:creationId xmlns:p14="http://schemas.microsoft.com/office/powerpoint/2010/main" val="2315381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次に否定です。例えば</a:t>
            </a:r>
            <a:r>
              <a:rPr kumimoji="1" lang="en-US" altLang="ja-JP" dirty="0"/>
              <a:t>post</a:t>
            </a:r>
            <a:r>
              <a:rPr kumimoji="1" lang="ja-JP" altLang="en-US" dirty="0"/>
              <a:t>が学生ではないデータを取り出すとき、ここでは</a:t>
            </a:r>
            <a:r>
              <a:rPr kumimoji="1" lang="en-US" altLang="ja-JP" dirty="0"/>
              <a:t>NOT</a:t>
            </a:r>
            <a:r>
              <a:rPr kumimoji="1" lang="ja-JP" altLang="en-US" dirty="0"/>
              <a:t>を使います。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39</a:t>
            </a:fld>
            <a:endParaRPr kumimoji="1" lang="ja-JP" altLang="en-US"/>
          </a:p>
        </p:txBody>
      </p:sp>
    </p:spTree>
    <p:extLst>
      <p:ext uri="{BB962C8B-B14F-4D97-AF65-F5344CB8AC3E}">
        <p14:creationId xmlns:p14="http://schemas.microsoft.com/office/powerpoint/2010/main" val="1412499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それではデータベースがどういうものかある低度想像ついたところで、何故データベースを使うのか説明しますと、</a:t>
            </a:r>
            <a:r>
              <a:rPr kumimoji="1" lang="en-US" altLang="ja-JP" dirty="0"/>
              <a:t>web</a:t>
            </a:r>
            <a:r>
              <a:rPr kumimoji="1" lang="ja-JP" altLang="en-US" dirty="0"/>
              <a:t>サービスは皆さんも何かのサイトをご利用されていると思うので分かるかと思いますが、基本的に</a:t>
            </a:r>
            <a:r>
              <a:rPr kumimoji="1" lang="en-US" altLang="ja-JP" dirty="0"/>
              <a:t>web</a:t>
            </a:r>
            <a:r>
              <a:rPr kumimoji="1" lang="ja-JP" altLang="en-US" dirty="0"/>
              <a:t>サービスは複数人が同時にサイトにアクセスしてサービスを受けています。ここで、複数人という言葉が重要になります。そこでデータベースの特性が必要になります。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4</a:t>
            </a:fld>
            <a:endParaRPr kumimoji="1" lang="ja-JP" altLang="en-US"/>
          </a:p>
        </p:txBody>
      </p:sp>
    </p:spTree>
    <p:extLst>
      <p:ext uri="{BB962C8B-B14F-4D97-AF65-F5344CB8AC3E}">
        <p14:creationId xmlns:p14="http://schemas.microsoft.com/office/powerpoint/2010/main" val="1324963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では次にパターン一致です。あいまいな検索をするときはイコールではなく</a:t>
            </a:r>
            <a:r>
              <a:rPr kumimoji="1" lang="en-US" altLang="ja-JP" dirty="0"/>
              <a:t>LIKE</a:t>
            </a:r>
            <a:r>
              <a:rPr kumimoji="1" lang="ja-JP" altLang="en-US" dirty="0"/>
              <a:t>を使います。例えば名前に感じの「田」を含むレコードを取り出すとします。前方一致では検索する文字列の後に</a:t>
            </a:r>
            <a:r>
              <a:rPr kumimoji="1" lang="en-US" altLang="ja-JP" dirty="0"/>
              <a:t>%</a:t>
            </a:r>
            <a:r>
              <a:rPr kumimoji="1" lang="ja-JP" altLang="en-US" dirty="0"/>
              <a:t>を付けます。これで田中というデータが取り出せました。次に後方一致する時は</a:t>
            </a:r>
            <a:r>
              <a:rPr kumimoji="1" lang="en-US" altLang="ja-JP" dirty="0"/>
              <a:t>%</a:t>
            </a:r>
            <a:r>
              <a:rPr kumimoji="1" lang="ja-JP" altLang="en-US" dirty="0"/>
              <a:t>を前につけます。これで山田というデータが取り出せました。</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40</a:t>
            </a:fld>
            <a:endParaRPr kumimoji="1" lang="ja-JP" altLang="en-US"/>
          </a:p>
        </p:txBody>
      </p:sp>
    </p:spTree>
    <p:extLst>
      <p:ext uri="{BB962C8B-B14F-4D97-AF65-F5344CB8AC3E}">
        <p14:creationId xmlns:p14="http://schemas.microsoft.com/office/powerpoint/2010/main" val="2742085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今度部分一致を行う場合は文字列の前後に</a:t>
            </a:r>
            <a:r>
              <a:rPr kumimoji="1" lang="en-US" altLang="ja-JP" dirty="0"/>
              <a:t>%</a:t>
            </a:r>
            <a:r>
              <a:rPr kumimoji="1" lang="ja-JP" altLang="en-US" dirty="0"/>
              <a:t>を付けます。これで田中と山田が取り出せました。</a:t>
            </a:r>
            <a:endParaRPr kumimoji="1" lang="en-US" altLang="ja-JP" dirty="0"/>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41</a:t>
            </a:fld>
            <a:endParaRPr kumimoji="1" lang="ja-JP" altLang="en-US"/>
          </a:p>
        </p:txBody>
      </p:sp>
    </p:spTree>
    <p:extLst>
      <p:ext uri="{BB962C8B-B14F-4D97-AF65-F5344CB8AC3E}">
        <p14:creationId xmlns:p14="http://schemas.microsoft.com/office/powerpoint/2010/main" val="2563718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では次に検索結果を並び替える方法です。データベースでは</a:t>
            </a:r>
            <a:r>
              <a:rPr kumimoji="1" lang="en-US" altLang="ja-JP" dirty="0"/>
              <a:t>ORDER BY</a:t>
            </a:r>
            <a:r>
              <a:rPr kumimoji="1" lang="ja-JP" altLang="en-US" dirty="0"/>
              <a:t>の後に項目名を入れることで並び替えができます。これで実行すると対象の項目を基準に昇順になりますが、</a:t>
            </a:r>
            <a:r>
              <a:rPr kumimoji="1" lang="en-US" altLang="ja-JP" dirty="0"/>
              <a:t>ORDER BY </a:t>
            </a:r>
            <a:r>
              <a:rPr kumimoji="1" lang="ja-JP" altLang="en-US" dirty="0"/>
              <a:t>項目名の後に</a:t>
            </a:r>
            <a:r>
              <a:rPr kumimoji="1" lang="en-US" altLang="ja-JP" dirty="0"/>
              <a:t>DESC</a:t>
            </a:r>
            <a:r>
              <a:rPr kumimoji="1" lang="ja-JP" altLang="en-US" dirty="0"/>
              <a:t>と付けることで対象の項目を基準に降順になります。このスライドのプログラムでは項目名</a:t>
            </a:r>
            <a:r>
              <a:rPr kumimoji="1" lang="en-US" altLang="ja-JP" dirty="0"/>
              <a:t>admin</a:t>
            </a:r>
            <a:r>
              <a:rPr kumimoji="1" lang="ja-JP" altLang="en-US" dirty="0"/>
              <a:t>を基準に並び替えを行い、結果を出力しています。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42</a:t>
            </a:fld>
            <a:endParaRPr kumimoji="1" lang="ja-JP" altLang="en-US"/>
          </a:p>
        </p:txBody>
      </p:sp>
    </p:spTree>
    <p:extLst>
      <p:ext uri="{BB962C8B-B14F-4D97-AF65-F5344CB8AC3E}">
        <p14:creationId xmlns:p14="http://schemas.microsoft.com/office/powerpoint/2010/main" val="8109599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では次に集計です。エクセルでいうピボットテーブルを作る方法になります。やり方としては、</a:t>
            </a:r>
            <a:r>
              <a:rPr kumimoji="1" lang="en-US" altLang="ja-JP" dirty="0"/>
              <a:t>SELECT</a:t>
            </a:r>
            <a:r>
              <a:rPr kumimoji="1" lang="ja-JP" altLang="en-US" dirty="0"/>
              <a:t>の後に項目名と</a:t>
            </a:r>
            <a:r>
              <a:rPr kumimoji="1" lang="en-US" altLang="ja-JP" dirty="0"/>
              <a:t>COUNT</a:t>
            </a:r>
            <a:r>
              <a:rPr kumimoji="1" lang="ja-JP" altLang="en-US" dirty="0"/>
              <a:t>と入れてカッコ内に項目名を入れます。そして最後に</a:t>
            </a:r>
            <a:r>
              <a:rPr kumimoji="1" lang="en-US" altLang="ja-JP" dirty="0"/>
              <a:t>GROUP BY</a:t>
            </a:r>
            <a:r>
              <a:rPr kumimoji="1" lang="ja-JP" altLang="en-US" dirty="0"/>
              <a:t>の後に項目名を入れて集計をします。また、項目が例えば数値なら合計値の</a:t>
            </a:r>
            <a:r>
              <a:rPr kumimoji="1" lang="en-US" altLang="ja-JP" dirty="0"/>
              <a:t>SUM</a:t>
            </a:r>
            <a:r>
              <a:rPr kumimoji="1" lang="ja-JP" altLang="en-US" dirty="0"/>
              <a:t>などを使うこともできます。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43</a:t>
            </a:fld>
            <a:endParaRPr kumimoji="1" lang="ja-JP" altLang="en-US"/>
          </a:p>
        </p:txBody>
      </p:sp>
    </p:spTree>
    <p:extLst>
      <p:ext uri="{BB962C8B-B14F-4D97-AF65-F5344CB8AC3E}">
        <p14:creationId xmlns:p14="http://schemas.microsoft.com/office/powerpoint/2010/main" val="3341067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それでは次にデータの更新です。</a:t>
            </a:r>
            <a:r>
              <a:rPr kumimoji="1" lang="en-US" altLang="ja-JP" dirty="0"/>
              <a:t>SQL</a:t>
            </a:r>
            <a:r>
              <a:rPr kumimoji="1" lang="ja-JP" altLang="en-US" dirty="0"/>
              <a:t>での命令は</a:t>
            </a:r>
            <a:r>
              <a:rPr kumimoji="1" lang="en-US" altLang="ja-JP" dirty="0"/>
              <a:t>UPDATE</a:t>
            </a:r>
            <a:r>
              <a:rPr kumimoji="1" lang="ja-JP" altLang="en-US" dirty="0"/>
              <a:t>を使います。文法としては</a:t>
            </a:r>
            <a:r>
              <a:rPr kumimoji="1" lang="en-US" altLang="ja-JP" dirty="0"/>
              <a:t>UPDATE </a:t>
            </a:r>
            <a:r>
              <a:rPr kumimoji="1" lang="ja-JP" altLang="en-US" dirty="0"/>
              <a:t>テーブル名 </a:t>
            </a:r>
            <a:r>
              <a:rPr kumimoji="1" lang="en-US" altLang="ja-JP" dirty="0"/>
              <a:t>SET </a:t>
            </a:r>
            <a:r>
              <a:rPr kumimoji="1" lang="ja-JP" altLang="en-US" dirty="0"/>
              <a:t>項目名</a:t>
            </a:r>
            <a:r>
              <a:rPr kumimoji="1" lang="en-US" altLang="ja-JP" dirty="0"/>
              <a:t>=</a:t>
            </a:r>
            <a:r>
              <a:rPr kumimoji="1" lang="ja-JP" altLang="en-US" dirty="0"/>
              <a:t>値をカンマ区切りで書き、最後に</a:t>
            </a:r>
            <a:r>
              <a:rPr kumimoji="1" lang="en-US" altLang="ja-JP" dirty="0"/>
              <a:t>WHERE</a:t>
            </a:r>
            <a:r>
              <a:rPr kumimoji="1" lang="ja-JP" altLang="en-US" dirty="0"/>
              <a:t>で条件を絞ります。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44</a:t>
            </a:fld>
            <a:endParaRPr kumimoji="1" lang="ja-JP" altLang="en-US"/>
          </a:p>
        </p:txBody>
      </p:sp>
    </p:spTree>
    <p:extLst>
      <p:ext uri="{BB962C8B-B14F-4D97-AF65-F5344CB8AC3E}">
        <p14:creationId xmlns:p14="http://schemas.microsoft.com/office/powerpoint/2010/main" val="1756215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a:t>
            </a:r>
            <a:r>
              <a:rPr kumimoji="1" lang="en-US" altLang="ja-JP" dirty="0"/>
              <a:t>post</a:t>
            </a:r>
            <a:r>
              <a:rPr kumimoji="1" lang="ja-JP" altLang="en-US" dirty="0"/>
              <a:t>が教授のデータの</a:t>
            </a:r>
            <a:r>
              <a:rPr kumimoji="1" lang="en-US" altLang="ja-JP" dirty="0"/>
              <a:t>admin</a:t>
            </a:r>
            <a:r>
              <a:rPr kumimoji="1" lang="ja-JP" altLang="en-US" dirty="0"/>
              <a:t>を</a:t>
            </a:r>
            <a:r>
              <a:rPr kumimoji="1" lang="en-US" altLang="ja-JP" dirty="0"/>
              <a:t>1</a:t>
            </a:r>
            <a:r>
              <a:rPr kumimoji="1" lang="ja-JP" altLang="en-US" dirty="0"/>
              <a:t>に変更するように</a:t>
            </a:r>
            <a:r>
              <a:rPr kumimoji="1" lang="en-US" altLang="ja-JP" dirty="0"/>
              <a:t>SQL</a:t>
            </a:r>
            <a:r>
              <a:rPr kumimoji="1" lang="ja-JP" altLang="en-US" dirty="0"/>
              <a:t>を作るとこのようになります。ここで右上の画面から実行してアクセスると右下のようにデータが更新されます。ここで注意点として先ほどの</a:t>
            </a:r>
            <a:r>
              <a:rPr kumimoji="1" lang="en-US" altLang="ja-JP" dirty="0"/>
              <a:t>SELECT</a:t>
            </a:r>
            <a:r>
              <a:rPr kumimoji="1" lang="ja-JP" altLang="en-US" dirty="0"/>
              <a:t>は検索しているのに対して今回の</a:t>
            </a:r>
            <a:r>
              <a:rPr kumimoji="1" lang="en-US" altLang="ja-JP" dirty="0"/>
              <a:t>UPDATE</a:t>
            </a:r>
            <a:r>
              <a:rPr kumimoji="1" lang="ja-JP" altLang="en-US" dirty="0"/>
              <a:t>ではデータを編集しているので最後にデータベースの変更を保存する</a:t>
            </a:r>
            <a:r>
              <a:rPr kumimoji="1" lang="en-US" altLang="ja-JP" dirty="0" err="1"/>
              <a:t>con.commit</a:t>
            </a:r>
            <a:r>
              <a:rPr kumimoji="1" lang="ja-JP" altLang="en-US" dirty="0"/>
              <a:t>を入れましょう。</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45</a:t>
            </a:fld>
            <a:endParaRPr kumimoji="1" lang="ja-JP" altLang="en-US"/>
          </a:p>
        </p:txBody>
      </p:sp>
    </p:spTree>
    <p:extLst>
      <p:ext uri="{BB962C8B-B14F-4D97-AF65-F5344CB8AC3E}">
        <p14:creationId xmlns:p14="http://schemas.microsoft.com/office/powerpoint/2010/main" val="30539376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それでは次にデータの削除です。使用する</a:t>
            </a:r>
            <a:r>
              <a:rPr kumimoji="1" lang="en-US" altLang="ja-JP" dirty="0"/>
              <a:t>SQL</a:t>
            </a:r>
            <a:r>
              <a:rPr kumimoji="1" lang="ja-JP" altLang="en-US" dirty="0"/>
              <a:t>の命令は</a:t>
            </a:r>
            <a:r>
              <a:rPr kumimoji="1" lang="en-US" altLang="ja-JP" dirty="0"/>
              <a:t>DELETE</a:t>
            </a:r>
            <a:r>
              <a:rPr kumimoji="1" lang="ja-JP" altLang="en-US" dirty="0"/>
              <a:t>です。文法としては</a:t>
            </a:r>
            <a:r>
              <a:rPr kumimoji="1" lang="en-US" altLang="ja-JP" dirty="0"/>
              <a:t>DELETE FROM </a:t>
            </a:r>
            <a:r>
              <a:rPr kumimoji="1" lang="ja-JP" altLang="en-US" dirty="0"/>
              <a:t>テーブル名 </a:t>
            </a:r>
            <a:r>
              <a:rPr kumimoji="1" lang="en-US" altLang="ja-JP" dirty="0"/>
              <a:t>WHERE</a:t>
            </a:r>
            <a:r>
              <a:rPr kumimoji="1" lang="ja-JP" altLang="en-US" dirty="0"/>
              <a:t> 条件とします。ここで</a:t>
            </a:r>
            <a:r>
              <a:rPr kumimoji="1" lang="en-US" altLang="ja-JP" dirty="0"/>
              <a:t>WHERE</a:t>
            </a:r>
            <a:r>
              <a:rPr kumimoji="1" lang="ja-JP" altLang="en-US" dirty="0"/>
              <a:t>以下を失くした場合はテーブル内の全てのデータを消去できます。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46</a:t>
            </a:fld>
            <a:endParaRPr kumimoji="1" lang="ja-JP" altLang="en-US"/>
          </a:p>
        </p:txBody>
      </p:sp>
    </p:spTree>
    <p:extLst>
      <p:ext uri="{BB962C8B-B14F-4D97-AF65-F5344CB8AC3E}">
        <p14:creationId xmlns:p14="http://schemas.microsoft.com/office/powerpoint/2010/main" val="2332365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では実際に</a:t>
            </a:r>
            <a:r>
              <a:rPr kumimoji="1" lang="en-US" altLang="ja-JP" dirty="0"/>
              <a:t>DELETE</a:t>
            </a:r>
            <a:r>
              <a:rPr kumimoji="1" lang="ja-JP" altLang="en-US" dirty="0"/>
              <a:t>文を実行してみましょう。例えば</a:t>
            </a:r>
            <a:r>
              <a:rPr kumimoji="1" lang="en-US" altLang="ja-JP" dirty="0"/>
              <a:t>school</a:t>
            </a:r>
            <a:r>
              <a:rPr kumimoji="1" lang="ja-JP" altLang="en-US" dirty="0"/>
              <a:t>に高校が含まれている場合はそのデータを削除します。すると元々右上のようなデータだったものが実行すると右下のようになります。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47</a:t>
            </a:fld>
            <a:endParaRPr kumimoji="1" lang="ja-JP" altLang="en-US"/>
          </a:p>
        </p:txBody>
      </p:sp>
    </p:spTree>
    <p:extLst>
      <p:ext uri="{BB962C8B-B14F-4D97-AF65-F5344CB8AC3E}">
        <p14:creationId xmlns:p14="http://schemas.microsoft.com/office/powerpoint/2010/main" val="37686872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では次にテーブルそのものを削除する</a:t>
            </a:r>
            <a:r>
              <a:rPr kumimoji="1" lang="en-US" altLang="ja-JP" dirty="0"/>
              <a:t>DROP</a:t>
            </a:r>
            <a:r>
              <a:rPr kumimoji="1" lang="ja-JP" altLang="en-US" dirty="0"/>
              <a:t>を説明します。</a:t>
            </a:r>
            <a:r>
              <a:rPr kumimoji="1" lang="en-US" altLang="ja-JP" dirty="0"/>
              <a:t>DELETE</a:t>
            </a:r>
            <a:r>
              <a:rPr kumimoji="1" lang="ja-JP" altLang="en-US" dirty="0"/>
              <a:t>がレコードのデータを削除していたのに対して</a:t>
            </a:r>
            <a:r>
              <a:rPr kumimoji="1" lang="en-US" altLang="ja-JP" dirty="0"/>
              <a:t>DROP</a:t>
            </a:r>
            <a:r>
              <a:rPr kumimoji="1" lang="ja-JP" altLang="en-US" dirty="0"/>
              <a:t>ではテーブルを削除します。文法としては</a:t>
            </a:r>
            <a:r>
              <a:rPr kumimoji="1" lang="en-US" altLang="ja-JP" dirty="0"/>
              <a:t>DROP TABLE </a:t>
            </a:r>
            <a:r>
              <a:rPr kumimoji="1" lang="ja-JP" altLang="en-US" dirty="0"/>
              <a:t>テーブル名です。ここで、存在しないテーブルを入力して実行したらエラーが起きます。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48</a:t>
            </a:fld>
            <a:endParaRPr kumimoji="1" lang="ja-JP" altLang="en-US"/>
          </a:p>
        </p:txBody>
      </p:sp>
    </p:spTree>
    <p:extLst>
      <p:ext uri="{BB962C8B-B14F-4D97-AF65-F5344CB8AC3E}">
        <p14:creationId xmlns:p14="http://schemas.microsoft.com/office/powerpoint/2010/main" val="1909558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では実際にテーブルを削除してみましょう。削除するテーブルは</a:t>
            </a:r>
            <a:r>
              <a:rPr kumimoji="1" lang="en-US" altLang="ja-JP" dirty="0"/>
              <a:t>CREATE</a:t>
            </a:r>
            <a:r>
              <a:rPr kumimoji="1" lang="ja-JP" altLang="en-US" dirty="0"/>
              <a:t>の解説の時に関数で簡略化の説明で作った</a:t>
            </a:r>
            <a:r>
              <a:rPr kumimoji="1" lang="en-US" altLang="ja-JP" dirty="0"/>
              <a:t>list2</a:t>
            </a:r>
            <a:r>
              <a:rPr kumimoji="1" lang="ja-JP" altLang="en-US" dirty="0"/>
              <a:t>というテーブルです。これで実装して実行すると</a:t>
            </a:r>
            <a:r>
              <a:rPr kumimoji="1" lang="en-US" altLang="ja-JP" dirty="0"/>
              <a:t>list2</a:t>
            </a:r>
            <a:r>
              <a:rPr kumimoji="1" lang="ja-JP" altLang="en-US" dirty="0"/>
              <a:t>が</a:t>
            </a:r>
            <a:r>
              <a:rPr kumimoji="1" lang="en-US" altLang="ja-JP" dirty="0"/>
              <a:t>phpMyAdmin</a:t>
            </a:r>
            <a:r>
              <a:rPr kumimoji="1" lang="ja-JP" altLang="en-US" dirty="0"/>
              <a:t>にアクセスしたら消えていることが分かります。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49</a:t>
            </a:fld>
            <a:endParaRPr kumimoji="1" lang="ja-JP" altLang="en-US"/>
          </a:p>
        </p:txBody>
      </p:sp>
    </p:spTree>
    <p:extLst>
      <p:ext uri="{BB962C8B-B14F-4D97-AF65-F5344CB8AC3E}">
        <p14:creationId xmlns:p14="http://schemas.microsoft.com/office/powerpoint/2010/main" val="2969882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データベースの特性としてまず一つ目が、大量のデータを扱いやすい事です。データベースは編集と検索がしやすい形式となっています。次に整合性が取りやすい事。複数人でデータにアクセスすることがあっても、あるユーザが情報を更新している時は更新できないようにするなどの制御が可能になります。ここでこういった機能がないとデータに矛盾が生じてサービスの供給が難しくな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5</a:t>
            </a:fld>
            <a:endParaRPr kumimoji="1" lang="ja-JP" altLang="en-US"/>
          </a:p>
        </p:txBody>
      </p:sp>
    </p:spTree>
    <p:extLst>
      <p:ext uri="{BB962C8B-B14F-4D97-AF65-F5344CB8AC3E}">
        <p14:creationId xmlns:p14="http://schemas.microsoft.com/office/powerpoint/2010/main" val="1600288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次に構造の改変として</a:t>
            </a:r>
            <a:r>
              <a:rPr kumimoji="1" lang="en-US" altLang="ja-JP" dirty="0"/>
              <a:t>ALTER</a:t>
            </a:r>
            <a:r>
              <a:rPr kumimoji="1" lang="ja-JP" altLang="en-US" dirty="0"/>
              <a:t>です。これは使うことがあまりないと思いますが、内容としてはテーブル名を変えたり項目名を変えたり変数型を変えたり項目を増やしたり削除します。書き方はこのスライドの通りになります。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50</a:t>
            </a:fld>
            <a:endParaRPr kumimoji="1" lang="ja-JP" altLang="en-US"/>
          </a:p>
        </p:txBody>
      </p:sp>
    </p:spTree>
    <p:extLst>
      <p:ext uri="{BB962C8B-B14F-4D97-AF65-F5344CB8AC3E}">
        <p14:creationId xmlns:p14="http://schemas.microsoft.com/office/powerpoint/2010/main" val="4703262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それでは今度はデータベースの設計についてです。ここまでは</a:t>
            </a:r>
            <a:r>
              <a:rPr kumimoji="1" lang="en-US" altLang="ja-JP" dirty="0"/>
              <a:t>SQL</a:t>
            </a:r>
            <a:r>
              <a:rPr kumimoji="1" lang="ja-JP" altLang="en-US" dirty="0"/>
              <a:t>でデータベースを作って検索していじる事をやってきましたが、今度はデータベースを作るうえで注意する事です。非常に注意しないといけない点として、データベースの分割です。</a:t>
            </a:r>
            <a:r>
              <a:rPr kumimoji="1" lang="en-US" altLang="ja-JP" dirty="0"/>
              <a:t>Web</a:t>
            </a:r>
            <a:r>
              <a:rPr kumimoji="1" lang="ja-JP" altLang="en-US" dirty="0"/>
              <a:t>サービスを運用する上で一つのテーブルのデータベースで全て実現することはありません。実際にサービスを運用していくときはページや機能ごとにデータベースのテーブルを分けることで検索・更新・追加・削除でデータの重複や不整合を防ぎます。それだけでなくデータベースを正しく設計できないとサービスも作れない可能性があ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51</a:t>
            </a:fld>
            <a:endParaRPr kumimoji="1" lang="ja-JP" altLang="en-US"/>
          </a:p>
        </p:txBody>
      </p:sp>
    </p:spTree>
    <p:extLst>
      <p:ext uri="{BB962C8B-B14F-4D97-AF65-F5344CB8AC3E}">
        <p14:creationId xmlns:p14="http://schemas.microsoft.com/office/powerpoint/2010/main" val="1218134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一例としてタイムカードのデータベースを考えてみます。例えば分割していないとこのように、名前、パスワード、メールアドレス、電話番号、性別、部署、出勤時刻、退勤時刻、毛金事由。欠勤日。備考とあったとします。このように分割をしていないと、例えば通勤したり退勤してカードをタッチするごとにレコードが増えてしまい、サービスと直接関係ない個人情報が重複したり、個人情報を変更すれば通勤退勤して増えてしまったレコード全ての個人情報を変更する必要があ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52</a:t>
            </a:fld>
            <a:endParaRPr kumimoji="1" lang="ja-JP" altLang="en-US"/>
          </a:p>
        </p:txBody>
      </p:sp>
    </p:spTree>
    <p:extLst>
      <p:ext uri="{BB962C8B-B14F-4D97-AF65-F5344CB8AC3E}">
        <p14:creationId xmlns:p14="http://schemas.microsoft.com/office/powerpoint/2010/main" val="2330374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このように分割します。赤色は個人情報のテーブル、緑は出勤のテーブル、黄色は退勤のテーブル、黒は欠勤のテーブルです。こうすることで必要以上にデータが増えることが無くなります。例えば出勤したら出勤のデータのみ増え、退勤したら退勤のデータのみ増え、欠勤したら欠勤のデータのみが増えます。ここで注意する点としてはデータベースのテーブルは必ず何か他のデータベースと関連付けられるようにします。例えばここでは全て人が関係するのでユーザ</a:t>
            </a:r>
            <a:r>
              <a:rPr kumimoji="1" lang="en-US" altLang="ja-JP" dirty="0"/>
              <a:t>ID</a:t>
            </a:r>
            <a:r>
              <a:rPr kumimoji="1" lang="ja-JP" altLang="en-US" dirty="0"/>
              <a:t>で他のテーブルと関連付けることで遅刻した人を検索する時にユーザ</a:t>
            </a:r>
            <a:r>
              <a:rPr kumimoji="1" lang="en-US" altLang="ja-JP" dirty="0"/>
              <a:t>ID</a:t>
            </a:r>
            <a:r>
              <a:rPr kumimoji="1" lang="ja-JP" altLang="en-US" dirty="0"/>
              <a:t>から個人情報を参照できるようになります。その他に</a:t>
            </a:r>
            <a:r>
              <a:rPr kumimoji="1" lang="en-US" altLang="ja-JP" dirty="0"/>
              <a:t>EC</a:t>
            </a:r>
            <a:r>
              <a:rPr kumimoji="1" lang="ja-JP" altLang="en-US" dirty="0"/>
              <a:t>サイトとかだと個人情報のテーブルと商品情報のテーブルの二つのどちらかまたはどちらものデータを参照できるような設計になっています。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53</a:t>
            </a:fld>
            <a:endParaRPr kumimoji="1" lang="ja-JP" altLang="en-US"/>
          </a:p>
        </p:txBody>
      </p:sp>
    </p:spTree>
    <p:extLst>
      <p:ext uri="{BB962C8B-B14F-4D97-AF65-F5344CB8AC3E}">
        <p14:creationId xmlns:p14="http://schemas.microsoft.com/office/powerpoint/2010/main" val="26069754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それではここまでわかったところで実際に演習としてサービスを作ってみましょう。作るサービスはアカウント無しでスレッドの作成とコメントの投稿ができるサービスになります。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54</a:t>
            </a:fld>
            <a:endParaRPr kumimoji="1" lang="ja-JP" altLang="en-US"/>
          </a:p>
        </p:txBody>
      </p:sp>
    </p:spTree>
    <p:extLst>
      <p:ext uri="{BB962C8B-B14F-4D97-AF65-F5344CB8AC3E}">
        <p14:creationId xmlns:p14="http://schemas.microsoft.com/office/powerpoint/2010/main" val="27878403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機能の要件としては掲示板を作成できること、掲示板タイトルを検索できる事、掲示板にコメントを書き込みできることの</a:t>
            </a:r>
            <a:r>
              <a:rPr kumimoji="1" lang="en-US" altLang="ja-JP" dirty="0"/>
              <a:t>3</a:t>
            </a:r>
            <a:r>
              <a:rPr kumimoji="1" lang="ja-JP" altLang="en-US" dirty="0"/>
              <a:t>点になります。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55</a:t>
            </a:fld>
            <a:endParaRPr kumimoji="1" lang="ja-JP" altLang="en-US"/>
          </a:p>
        </p:txBody>
      </p:sp>
    </p:spTree>
    <p:extLst>
      <p:ext uri="{BB962C8B-B14F-4D97-AF65-F5344CB8AC3E}">
        <p14:creationId xmlns:p14="http://schemas.microsoft.com/office/powerpoint/2010/main" val="2409215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ここで重要な事が赤字で書いているタイトルとコメントになります。この二つが機能になるのでこの二つを表すデータベースを作ります。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56</a:t>
            </a:fld>
            <a:endParaRPr kumimoji="1" lang="ja-JP" altLang="en-US"/>
          </a:p>
        </p:txBody>
      </p:sp>
    </p:spTree>
    <p:extLst>
      <p:ext uri="{BB962C8B-B14F-4D97-AF65-F5344CB8AC3E}">
        <p14:creationId xmlns:p14="http://schemas.microsoft.com/office/powerpoint/2010/main" val="30517625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具体的にはまず掲示板タイトルのデータベースではスレッド</a:t>
            </a:r>
            <a:r>
              <a:rPr kumimoji="1" lang="en-US" altLang="ja-JP" dirty="0"/>
              <a:t>ID</a:t>
            </a:r>
            <a:r>
              <a:rPr kumimoji="1" lang="ja-JP" altLang="en-US" dirty="0"/>
              <a:t>とタイトル、その掲示板の説明と登録日時になります。変数型は項目名の下に書いてあります。次にコメントですが、これはコメント</a:t>
            </a:r>
            <a:r>
              <a:rPr kumimoji="1" lang="en-US" altLang="ja-JP" dirty="0"/>
              <a:t>ID</a:t>
            </a:r>
            <a:r>
              <a:rPr kumimoji="1" lang="ja-JP" altLang="en-US" dirty="0"/>
              <a:t>とスレッド</a:t>
            </a:r>
            <a:r>
              <a:rPr kumimoji="1" lang="en-US" altLang="ja-JP" dirty="0"/>
              <a:t>ID</a:t>
            </a:r>
            <a:r>
              <a:rPr kumimoji="1" lang="ja-JP" altLang="en-US" dirty="0"/>
              <a:t>、コメントと投稿日時の</a:t>
            </a:r>
            <a:r>
              <a:rPr kumimoji="1" lang="en-US" altLang="ja-JP" dirty="0"/>
              <a:t>4</a:t>
            </a:r>
            <a:r>
              <a:rPr kumimoji="1" lang="ja-JP" altLang="en-US" dirty="0"/>
              <a:t>項目で作ります。ここで、コメントはコメントでそのままデータベースに蓄積しますが、スレッド</a:t>
            </a:r>
            <a:r>
              <a:rPr kumimoji="1" lang="en-US" altLang="ja-JP" dirty="0"/>
              <a:t>ID</a:t>
            </a:r>
            <a:r>
              <a:rPr kumimoji="1" lang="ja-JP" altLang="en-US" dirty="0"/>
              <a:t>を関連付けることでタイトル別にコメントを抽出することができます。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57</a:t>
            </a:fld>
            <a:endParaRPr kumimoji="1" lang="ja-JP" altLang="en-US"/>
          </a:p>
        </p:txBody>
      </p:sp>
    </p:spTree>
    <p:extLst>
      <p:ext uri="{BB962C8B-B14F-4D97-AF65-F5344CB8AC3E}">
        <p14:creationId xmlns:p14="http://schemas.microsoft.com/office/powerpoint/2010/main" val="11424121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では次にページ遷移です。単純に</a:t>
            </a:r>
            <a:r>
              <a:rPr kumimoji="1" lang="en-US" altLang="ja-JP" dirty="0"/>
              <a:t>URL</a:t>
            </a:r>
            <a:r>
              <a:rPr kumimoji="1" lang="ja-JP" altLang="en-US" dirty="0"/>
              <a:t>にドメイン名のみを入れてアクセスされたら</a:t>
            </a:r>
            <a:r>
              <a:rPr kumimoji="1" lang="en-US" altLang="ja-JP" dirty="0"/>
              <a:t>home</a:t>
            </a:r>
            <a:r>
              <a:rPr kumimoji="1" lang="ja-JP" altLang="en-US" dirty="0"/>
              <a:t>にリダイレクトします。ここで機能の一つのスレッドの検索は</a:t>
            </a:r>
            <a:r>
              <a:rPr kumimoji="1" lang="en-US" altLang="ja-JP" dirty="0"/>
              <a:t>GET</a:t>
            </a:r>
            <a:r>
              <a:rPr kumimoji="1" lang="ja-JP" altLang="en-US" dirty="0"/>
              <a:t>で行います。</a:t>
            </a:r>
            <a:r>
              <a:rPr kumimoji="1" lang="en-US" altLang="ja-JP" dirty="0"/>
              <a:t>Home</a:t>
            </a:r>
            <a:r>
              <a:rPr kumimoji="1" lang="ja-JP" altLang="en-US" dirty="0"/>
              <a:t>を開くこと自体が</a:t>
            </a:r>
            <a:r>
              <a:rPr kumimoji="1" lang="en-US" altLang="ja-JP" dirty="0"/>
              <a:t>GET</a:t>
            </a:r>
            <a:r>
              <a:rPr kumimoji="1" lang="ja-JP" altLang="en-US" dirty="0"/>
              <a:t>でやるのでここでは</a:t>
            </a:r>
            <a:r>
              <a:rPr kumimoji="1" lang="en-US" altLang="ja-JP" dirty="0"/>
              <a:t>GET</a:t>
            </a:r>
            <a:r>
              <a:rPr kumimoji="1" lang="ja-JP" altLang="en-US" dirty="0"/>
              <a:t>リクエストの時に変数が渡されているかを確認して、渡されている場合は検索して合致するタイトルを表示します。次にスレッドの作成はリソースの追加なので</a:t>
            </a:r>
            <a:r>
              <a:rPr kumimoji="1" lang="en-US" altLang="ja-JP" dirty="0"/>
              <a:t>POST</a:t>
            </a:r>
            <a:r>
              <a:rPr kumimoji="1" lang="ja-JP" altLang="en-US" dirty="0"/>
              <a:t>で行います。どちらも</a:t>
            </a:r>
            <a:r>
              <a:rPr kumimoji="1" lang="en-US" altLang="ja-JP" dirty="0"/>
              <a:t>thread</a:t>
            </a:r>
            <a:r>
              <a:rPr kumimoji="1" lang="ja-JP" altLang="en-US" dirty="0"/>
              <a:t>というテーブルを使用します。また、検索結果から表示されたタイトルにリンクを貼り、掲示板であるスレッドに移動します。ここでは</a:t>
            </a:r>
            <a:r>
              <a:rPr kumimoji="1" lang="en-US" altLang="ja-JP" dirty="0"/>
              <a:t>POST</a:t>
            </a:r>
            <a:r>
              <a:rPr kumimoji="1" lang="ja-JP" altLang="en-US" dirty="0"/>
              <a:t>でコメントを書き込みます。また、先ほども説明した通りスレッド</a:t>
            </a:r>
            <a:r>
              <a:rPr kumimoji="1" lang="en-US" altLang="ja-JP" dirty="0"/>
              <a:t>ID</a:t>
            </a:r>
            <a:r>
              <a:rPr kumimoji="1" lang="ja-JP" altLang="en-US" dirty="0"/>
              <a:t>とコメントを関連付けられるようにします。データベースには</a:t>
            </a:r>
            <a:r>
              <a:rPr kumimoji="1" lang="en-US" altLang="ja-JP" dirty="0"/>
              <a:t>comment</a:t>
            </a:r>
            <a:r>
              <a:rPr kumimoji="1" lang="ja-JP" altLang="en-US" dirty="0"/>
              <a:t>を用います。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58</a:t>
            </a:fld>
            <a:endParaRPr kumimoji="1" lang="ja-JP" altLang="en-US"/>
          </a:p>
        </p:txBody>
      </p:sp>
    </p:spTree>
    <p:extLst>
      <p:ext uri="{BB962C8B-B14F-4D97-AF65-F5344CB8AC3E}">
        <p14:creationId xmlns:p14="http://schemas.microsoft.com/office/powerpoint/2010/main" val="23841564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ではまずしようする</a:t>
            </a:r>
            <a:r>
              <a:rPr kumimoji="1" lang="en-US" altLang="ja-JP" dirty="0"/>
              <a:t>HTML</a:t>
            </a:r>
            <a:r>
              <a:rPr kumimoji="1" lang="ja-JP" altLang="en-US" dirty="0"/>
              <a:t>です。こちらは掲示板の検索結果と掲示板を作成するホーム画面の</a:t>
            </a:r>
            <a:r>
              <a:rPr kumimoji="1" lang="en-US" altLang="ja-JP" dirty="0"/>
              <a:t>HTML</a:t>
            </a:r>
            <a:r>
              <a:rPr kumimoji="1" lang="ja-JP" altLang="en-US" dirty="0"/>
              <a:t>になります。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59</a:t>
            </a:fld>
            <a:endParaRPr kumimoji="1" lang="ja-JP" altLang="en-US"/>
          </a:p>
        </p:txBody>
      </p:sp>
    </p:spTree>
    <p:extLst>
      <p:ext uri="{BB962C8B-B14F-4D97-AF65-F5344CB8AC3E}">
        <p14:creationId xmlns:p14="http://schemas.microsoft.com/office/powerpoint/2010/main" val="2246171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バックアップです。データベースは物理的な保存装置にデータを蓄積しますので、当然ですが災害や経年劣化などは避けられません。それ以外にも人的な要因でミスやバグ。あるいは犯罪などがあります。これによってデータが消失する可能性があります。そこで、データベースは更新情報を記録して更新前後の記録でバックアップを行うことができ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6</a:t>
            </a:fld>
            <a:endParaRPr kumimoji="1" lang="ja-JP" altLang="en-US"/>
          </a:p>
        </p:txBody>
      </p:sp>
    </p:spTree>
    <p:extLst>
      <p:ext uri="{BB962C8B-B14F-4D97-AF65-F5344CB8AC3E}">
        <p14:creationId xmlns:p14="http://schemas.microsoft.com/office/powerpoint/2010/main" val="3143871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次にこちらは掲示板のコメントを表示する</a:t>
            </a:r>
            <a:r>
              <a:rPr kumimoji="1" lang="en-US" altLang="ja-JP" dirty="0"/>
              <a:t>HTML</a:t>
            </a:r>
            <a:r>
              <a:rPr kumimoji="1" lang="ja-JP" altLang="en-US" dirty="0"/>
              <a:t>になります。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60</a:t>
            </a:fld>
            <a:endParaRPr kumimoji="1" lang="ja-JP" altLang="en-US"/>
          </a:p>
        </p:txBody>
      </p:sp>
    </p:spTree>
    <p:extLst>
      <p:ext uri="{BB962C8B-B14F-4D97-AF65-F5344CB8AC3E}">
        <p14:creationId xmlns:p14="http://schemas.microsoft.com/office/powerpoint/2010/main" val="33240026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次に実際にプログラムを作ってみましょう。前回使用した</a:t>
            </a:r>
            <a:r>
              <a:rPr kumimoji="1" lang="en-US" altLang="ja-JP" dirty="0"/>
              <a:t>Flask</a:t>
            </a:r>
            <a:r>
              <a:rPr kumimoji="1" lang="ja-JP" altLang="en-US" dirty="0"/>
              <a:t>と</a:t>
            </a:r>
            <a:r>
              <a:rPr kumimoji="1" lang="en-US" altLang="ja-JP" dirty="0"/>
              <a:t>html</a:t>
            </a:r>
            <a:r>
              <a:rPr kumimoji="1" lang="ja-JP" altLang="en-US" dirty="0"/>
              <a:t>、今回使用した</a:t>
            </a:r>
            <a:r>
              <a:rPr kumimoji="1" lang="en-US" altLang="ja-JP" dirty="0" err="1"/>
              <a:t>MySQLdb</a:t>
            </a:r>
            <a:r>
              <a:rPr kumimoji="1" lang="ja-JP" altLang="en-US" dirty="0"/>
              <a:t>を使うのもそうですが、今回はスレッド作成日時やコメント投稿日時を記録するので</a:t>
            </a:r>
            <a:r>
              <a:rPr kumimoji="1" lang="en-US" altLang="ja-JP" dirty="0"/>
              <a:t>4</a:t>
            </a:r>
            <a:r>
              <a:rPr kumimoji="1" lang="ja-JP" altLang="en-US" dirty="0"/>
              <a:t>行目には</a:t>
            </a:r>
            <a:r>
              <a:rPr kumimoji="1" lang="en-US" altLang="ja-JP" dirty="0"/>
              <a:t>datetime</a:t>
            </a:r>
            <a:r>
              <a:rPr kumimoji="1" lang="ja-JP" altLang="en-US" dirty="0"/>
              <a:t>というライブラリをインポートします。次に</a:t>
            </a:r>
            <a:r>
              <a:rPr kumimoji="1" lang="en-US" altLang="ja-JP" dirty="0"/>
              <a:t>6</a:t>
            </a:r>
            <a:r>
              <a:rPr kumimoji="1" lang="ja-JP" altLang="en-US" dirty="0"/>
              <a:t>行目ではデータベースの接続を簡単にするためあらかじめ関数を作っておきます。</a:t>
            </a:r>
            <a:r>
              <a:rPr kumimoji="1" lang="en-US" altLang="ja-JP" dirty="0"/>
              <a:t>18</a:t>
            </a:r>
            <a:r>
              <a:rPr kumimoji="1" lang="ja-JP" altLang="en-US" dirty="0"/>
              <a:t>行目から</a:t>
            </a:r>
            <a:r>
              <a:rPr kumimoji="1" lang="en-US" altLang="ja-JP" dirty="0"/>
              <a:t>20</a:t>
            </a:r>
            <a:r>
              <a:rPr kumimoji="1" lang="ja-JP" altLang="en-US" dirty="0"/>
              <a:t>行目では</a:t>
            </a:r>
            <a:r>
              <a:rPr kumimoji="1" lang="en-US" altLang="ja-JP" dirty="0"/>
              <a:t>URL</a:t>
            </a:r>
            <a:r>
              <a:rPr kumimoji="1" lang="ja-JP" altLang="en-US" dirty="0"/>
              <a:t>にドメイン名のみを入れてきたときにリダイレクトする機能になります。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61</a:t>
            </a:fld>
            <a:endParaRPr kumimoji="1" lang="ja-JP" altLang="en-US"/>
          </a:p>
        </p:txBody>
      </p:sp>
    </p:spTree>
    <p:extLst>
      <p:ext uri="{BB962C8B-B14F-4D97-AF65-F5344CB8AC3E}">
        <p14:creationId xmlns:p14="http://schemas.microsoft.com/office/powerpoint/2010/main" val="2491991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home</a:t>
            </a:r>
            <a:r>
              <a:rPr kumimoji="1" lang="ja-JP" altLang="en-US" dirty="0"/>
              <a:t>画面である掲示板の作成と検索になります。</a:t>
            </a:r>
            <a:r>
              <a:rPr kumimoji="1" lang="en-US" altLang="ja-JP" dirty="0"/>
              <a:t>GET</a:t>
            </a:r>
            <a:r>
              <a:rPr kumimoji="1" lang="ja-JP" altLang="en-US" dirty="0"/>
              <a:t>の時はまず検索の文字列を格納する変数の</a:t>
            </a:r>
            <a:r>
              <a:rPr kumimoji="1" lang="en-US" altLang="ja-JP" dirty="0"/>
              <a:t>word</a:t>
            </a:r>
            <a:r>
              <a:rPr kumimoji="1" lang="ja-JP" altLang="en-US" dirty="0"/>
              <a:t>が存在するか確認します。存在する場合はタイトルと説明で前後一致するデータを探し、該当するスレッドを表示します。また、変数</a:t>
            </a:r>
            <a:r>
              <a:rPr kumimoji="1" lang="en-US" altLang="ja-JP" dirty="0"/>
              <a:t>word</a:t>
            </a:r>
            <a:r>
              <a:rPr kumimoji="1" lang="ja-JP" altLang="en-US" dirty="0"/>
              <a:t>が無い場合は掲示板は表示しません。次に</a:t>
            </a:r>
            <a:r>
              <a:rPr kumimoji="1" lang="en-US" altLang="ja-JP" dirty="0"/>
              <a:t>POST</a:t>
            </a:r>
            <a:r>
              <a:rPr kumimoji="1" lang="ja-JP" altLang="en-US" dirty="0"/>
              <a:t>の時は掲示板を作成する場合なのでタイトルと説明を表す変数である</a:t>
            </a:r>
            <a:r>
              <a:rPr kumimoji="1" lang="en-US" altLang="ja-JP" dirty="0"/>
              <a:t>title</a:t>
            </a:r>
            <a:r>
              <a:rPr kumimoji="1" lang="ja-JP" altLang="en-US" dirty="0"/>
              <a:t>と</a:t>
            </a:r>
            <a:r>
              <a:rPr kumimoji="1" lang="en-US" altLang="ja-JP" dirty="0"/>
              <a:t>intro</a:t>
            </a:r>
            <a:r>
              <a:rPr kumimoji="1" lang="ja-JP" altLang="en-US" dirty="0"/>
              <a:t>を受け取ります。その後</a:t>
            </a:r>
            <a:r>
              <a:rPr kumimoji="1" lang="en-US" altLang="ja-JP" dirty="0"/>
              <a:t>INSERT</a:t>
            </a:r>
            <a:r>
              <a:rPr kumimoji="1" lang="ja-JP" altLang="en-US" dirty="0"/>
              <a:t>でこの二つと現在時刻をデータベースに追加します。最後にここから今回渡されたタイトルの値を検索ワードで</a:t>
            </a:r>
            <a:r>
              <a:rPr kumimoji="1" lang="en-US" altLang="ja-JP" dirty="0"/>
              <a:t>home</a:t>
            </a:r>
            <a:r>
              <a:rPr kumimoji="1" lang="ja-JP" altLang="en-US" dirty="0"/>
              <a:t>にリダイレクトします。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62</a:t>
            </a:fld>
            <a:endParaRPr kumimoji="1" lang="ja-JP" altLang="en-US"/>
          </a:p>
        </p:txBody>
      </p:sp>
    </p:spTree>
    <p:extLst>
      <p:ext uri="{BB962C8B-B14F-4D97-AF65-F5344CB8AC3E}">
        <p14:creationId xmlns:p14="http://schemas.microsoft.com/office/powerpoint/2010/main" val="337415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次に掲示板にアクセスされたときの処理です。</a:t>
            </a:r>
            <a:r>
              <a:rPr kumimoji="1" lang="en-US" altLang="ja-JP" dirty="0"/>
              <a:t>GET</a:t>
            </a:r>
            <a:r>
              <a:rPr kumimoji="1" lang="ja-JP" altLang="en-US" dirty="0"/>
              <a:t>でリクエストされたときに変数として掲示板の</a:t>
            </a:r>
            <a:r>
              <a:rPr kumimoji="1" lang="en-US" altLang="ja-JP" dirty="0"/>
              <a:t>id</a:t>
            </a:r>
            <a:r>
              <a:rPr kumimoji="1" lang="ja-JP" altLang="en-US" dirty="0"/>
              <a:t>を受け取っているため、まず掲示板のタイトルを掲示板の</a:t>
            </a:r>
            <a:r>
              <a:rPr kumimoji="1" lang="en-US" altLang="ja-JP" dirty="0"/>
              <a:t>id</a:t>
            </a:r>
            <a:r>
              <a:rPr kumimoji="1" lang="ja-JP" altLang="en-US" dirty="0"/>
              <a:t>から取得します。次に、掲示板の</a:t>
            </a:r>
            <a:r>
              <a:rPr kumimoji="1" lang="en-US" altLang="ja-JP" dirty="0"/>
              <a:t>id</a:t>
            </a:r>
            <a:r>
              <a:rPr kumimoji="1" lang="ja-JP" altLang="en-US" dirty="0"/>
              <a:t>から該当する掲示板のコメントと投稿日時を抽出してそれを</a:t>
            </a:r>
            <a:r>
              <a:rPr kumimoji="1" lang="en-US" altLang="ja-JP" dirty="0"/>
              <a:t>HTML</a:t>
            </a:r>
            <a:r>
              <a:rPr kumimoji="1" lang="ja-JP" altLang="en-US" dirty="0"/>
              <a:t>で表示します。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63</a:t>
            </a:fld>
            <a:endParaRPr kumimoji="1" lang="ja-JP" altLang="en-US"/>
          </a:p>
        </p:txBody>
      </p:sp>
    </p:spTree>
    <p:extLst>
      <p:ext uri="{BB962C8B-B14F-4D97-AF65-F5344CB8AC3E}">
        <p14:creationId xmlns:p14="http://schemas.microsoft.com/office/powerpoint/2010/main" val="15735732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また、コメントを送る時はこのように内容と掲示板の</a:t>
            </a:r>
            <a:r>
              <a:rPr kumimoji="1" lang="en-US" altLang="ja-JP" dirty="0"/>
              <a:t>ID</a:t>
            </a:r>
            <a:r>
              <a:rPr kumimoji="1" lang="ja-JP" altLang="en-US" dirty="0"/>
              <a:t>を受け取ります。</a:t>
            </a:r>
            <a:r>
              <a:rPr kumimoji="1" lang="en-US" altLang="ja-JP" dirty="0"/>
              <a:t>INSERT</a:t>
            </a:r>
            <a:r>
              <a:rPr kumimoji="1" lang="ja-JP" altLang="en-US" dirty="0"/>
              <a:t>でデータベースに追加するものとしては掲示板の</a:t>
            </a:r>
            <a:r>
              <a:rPr kumimoji="1" lang="en-US" altLang="ja-JP" dirty="0"/>
              <a:t>ID</a:t>
            </a:r>
            <a:r>
              <a:rPr kumimoji="1" lang="ja-JP" altLang="en-US" dirty="0"/>
              <a:t>とコメントと投稿日時です。最後に掲示板の</a:t>
            </a:r>
            <a:r>
              <a:rPr kumimoji="1" lang="en-US" altLang="ja-JP" dirty="0"/>
              <a:t>ID</a:t>
            </a:r>
            <a:r>
              <a:rPr kumimoji="1" lang="ja-JP" altLang="en-US" dirty="0"/>
              <a:t>を使って</a:t>
            </a:r>
            <a:r>
              <a:rPr kumimoji="1" lang="en-US" altLang="ja-JP" dirty="0"/>
              <a:t>GET</a:t>
            </a:r>
            <a:r>
              <a:rPr kumimoji="1" lang="ja-JP" altLang="en-US" dirty="0"/>
              <a:t>で掲示板にリダイレクトします。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64</a:t>
            </a:fld>
            <a:endParaRPr kumimoji="1" lang="ja-JP" altLang="en-US"/>
          </a:p>
        </p:txBody>
      </p:sp>
    </p:spTree>
    <p:extLst>
      <p:ext uri="{BB962C8B-B14F-4D97-AF65-F5344CB8AC3E}">
        <p14:creationId xmlns:p14="http://schemas.microsoft.com/office/powerpoint/2010/main" val="16897635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実装ができたので実行してブラウザでアクセスしてみましょう。普通にアクセスしただけだと左画面のようになります。ここでスレッドを作ってみましょう。タイトルと説明を入力して送信を押します。すると画面右側のように作られたスレッドが表示されます。また、スレッドの検索でも同様に表示されます。では作成したスレッドを開いてみましょう。</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65</a:t>
            </a:fld>
            <a:endParaRPr kumimoji="1" lang="ja-JP" altLang="en-US"/>
          </a:p>
        </p:txBody>
      </p:sp>
    </p:spTree>
    <p:extLst>
      <p:ext uri="{BB962C8B-B14F-4D97-AF65-F5344CB8AC3E}">
        <p14:creationId xmlns:p14="http://schemas.microsoft.com/office/powerpoint/2010/main" val="2589764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ここでコメントをしてみましょう</a:t>
            </a:r>
            <a:r>
              <a:rPr kumimoji="1" lang="en-US" altLang="ja-JP" dirty="0" err="1"/>
              <a:t>textarea</a:t>
            </a:r>
            <a:r>
              <a:rPr kumimoji="1" lang="ja-JP" altLang="en-US" dirty="0"/>
              <a:t>にコメントを書き、投稿ボタンを押します。すると、コメントが反映されます。また、確認のために他にもスレッドを作成してコメントの中身を確認してみてください。これでコメントが掲示板ごとに異なれば掲示板プログラムは完成です。</a:t>
            </a:r>
            <a:endParaRPr kumimoji="1" lang="en-US" altLang="ja-JP" dirty="0"/>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66</a:t>
            </a:fld>
            <a:endParaRPr kumimoji="1" lang="ja-JP" altLang="en-US"/>
          </a:p>
        </p:txBody>
      </p:sp>
    </p:spTree>
    <p:extLst>
      <p:ext uri="{BB962C8B-B14F-4D97-AF65-F5344CB8AC3E}">
        <p14:creationId xmlns:p14="http://schemas.microsoft.com/office/powerpoint/2010/main" val="3349090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それではまとめです。データベースの利用には</a:t>
            </a:r>
            <a:r>
              <a:rPr kumimoji="1" lang="en-US" altLang="ja-JP" dirty="0" err="1"/>
              <a:t>Xampp</a:t>
            </a:r>
            <a:r>
              <a:rPr kumimoji="1" lang="ja-JP" altLang="en-US" dirty="0"/>
              <a:t>で</a:t>
            </a:r>
            <a:r>
              <a:rPr kumimoji="1" lang="en-US" altLang="ja-JP" dirty="0"/>
              <a:t>Apache</a:t>
            </a:r>
            <a:r>
              <a:rPr kumimoji="1" lang="ja-JP" altLang="en-US" dirty="0"/>
              <a:t>と</a:t>
            </a:r>
            <a:r>
              <a:rPr kumimoji="1" lang="en-US" altLang="ja-JP" dirty="0"/>
              <a:t>MySQL</a:t>
            </a:r>
            <a:r>
              <a:rPr kumimoji="1" lang="ja-JP" altLang="en-US" dirty="0"/>
              <a:t>を起動させます。また念のためパスワードは設定しましょう。データベースを</a:t>
            </a:r>
            <a:r>
              <a:rPr kumimoji="1" lang="en-US" altLang="ja-JP" dirty="0"/>
              <a:t>Python</a:t>
            </a:r>
            <a:r>
              <a:rPr kumimoji="1" lang="ja-JP" altLang="en-US" dirty="0"/>
              <a:t>で利用する時は接続・カーソル作成・</a:t>
            </a:r>
            <a:r>
              <a:rPr kumimoji="1" lang="en-US" altLang="ja-JP" dirty="0"/>
              <a:t>SQL</a:t>
            </a:r>
            <a:r>
              <a:rPr kumimoji="1" lang="ja-JP" altLang="en-US" dirty="0"/>
              <a:t>文実行・保存または配列にして利用・データベースの接続を閉じるの順で使います。</a:t>
            </a:r>
            <a:r>
              <a:rPr kumimoji="1" lang="en-US" altLang="ja-JP" dirty="0"/>
              <a:t>SQL</a:t>
            </a:r>
            <a:r>
              <a:rPr kumimoji="1" lang="ja-JP" altLang="en-US" dirty="0"/>
              <a:t>文については</a:t>
            </a:r>
            <a:r>
              <a:rPr kumimoji="1" lang="en-US" altLang="ja-JP" dirty="0"/>
              <a:t>CREATE</a:t>
            </a:r>
            <a:r>
              <a:rPr kumimoji="1" lang="ja-JP" altLang="en-US" dirty="0"/>
              <a:t>がテーブル作成、レコード挿入は</a:t>
            </a:r>
            <a:r>
              <a:rPr kumimoji="1" lang="en-US" altLang="ja-JP" dirty="0"/>
              <a:t>INSERT</a:t>
            </a:r>
            <a:r>
              <a:rPr kumimoji="1" lang="ja-JP" altLang="en-US" dirty="0"/>
              <a:t>、検索は</a:t>
            </a:r>
            <a:r>
              <a:rPr kumimoji="1" lang="en-US" altLang="ja-JP" dirty="0"/>
              <a:t>SELECT</a:t>
            </a:r>
            <a:r>
              <a:rPr kumimoji="1" lang="ja-JP" altLang="en-US" dirty="0"/>
              <a:t>、削除は</a:t>
            </a:r>
            <a:r>
              <a:rPr kumimoji="1" lang="en-US" altLang="ja-JP" dirty="0"/>
              <a:t>DELETE</a:t>
            </a:r>
            <a:r>
              <a:rPr kumimoji="1" lang="ja-JP" altLang="en-US" dirty="0"/>
              <a:t>、更新には</a:t>
            </a:r>
            <a:r>
              <a:rPr kumimoji="1" lang="en-US" altLang="ja-JP" dirty="0"/>
              <a:t>UPDATE</a:t>
            </a:r>
            <a:r>
              <a:rPr kumimoji="1" lang="ja-JP" altLang="en-US" dirty="0"/>
              <a:t>、テーブル削除には</a:t>
            </a:r>
            <a:r>
              <a:rPr kumimoji="1" lang="en-US" altLang="ja-JP" dirty="0"/>
              <a:t>DROP</a:t>
            </a:r>
            <a:r>
              <a:rPr kumimoji="1" lang="ja-JP" altLang="en-US" dirty="0"/>
              <a:t>、テーブルの構造変更には</a:t>
            </a:r>
            <a:r>
              <a:rPr kumimoji="1" lang="en-US" altLang="ja-JP" dirty="0"/>
              <a:t>ALTER</a:t>
            </a:r>
            <a:r>
              <a:rPr kumimoji="1" lang="ja-JP" altLang="en-US" dirty="0"/>
              <a:t>を使います。また、データベースを</a:t>
            </a:r>
            <a:r>
              <a:rPr kumimoji="1" lang="en-US" altLang="ja-JP" dirty="0"/>
              <a:t>web</a:t>
            </a:r>
            <a:r>
              <a:rPr kumimoji="1" lang="ja-JP" altLang="en-US" dirty="0"/>
              <a:t>サービスとして運用する時はページや機能ごとにテーブルを分けてキーを使って他のテーブルと関連付けましょう。最後までご視聴ありがとうございました。次回は会員制サービスをする上で必要になる会員登録・ログイン・セッションに</a:t>
            </a:r>
            <a:r>
              <a:rPr kumimoji="1" lang="ja-JP" altLang="en-US"/>
              <a:t>ついて学びます</a:t>
            </a:r>
            <a:r>
              <a:rPr kumimoji="1" lang="ja-JP" altLang="en-US" dirty="0"/>
              <a:t>。</a:t>
            </a:r>
            <a:endParaRPr kumimoji="1" lang="en-US" altLang="ja-JP"/>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67</a:t>
            </a:fld>
            <a:endParaRPr kumimoji="1" lang="ja-JP" altLang="en-US"/>
          </a:p>
        </p:txBody>
      </p:sp>
    </p:spTree>
    <p:extLst>
      <p:ext uri="{BB962C8B-B14F-4D97-AF65-F5344CB8AC3E}">
        <p14:creationId xmlns:p14="http://schemas.microsoft.com/office/powerpoint/2010/main" val="3294555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それではデータベースについてある程度分かってきたところで実際に使う準備をしましょう。まず、エクスプローラーで</a:t>
            </a:r>
            <a:r>
              <a:rPr kumimoji="1" lang="en-US" altLang="ja-JP" dirty="0"/>
              <a:t>C</a:t>
            </a:r>
            <a:r>
              <a:rPr kumimoji="1" lang="ja-JP" altLang="en-US" dirty="0"/>
              <a:t>ドライブにある</a:t>
            </a:r>
            <a:r>
              <a:rPr kumimoji="1" lang="en-US" altLang="ja-JP" dirty="0" err="1"/>
              <a:t>Xampp</a:t>
            </a:r>
            <a:r>
              <a:rPr kumimoji="1" lang="ja-JP" altLang="en-US" dirty="0"/>
              <a:t>というフォルダから</a:t>
            </a:r>
            <a:r>
              <a:rPr kumimoji="1" lang="en-US" altLang="ja-JP" dirty="0"/>
              <a:t>Xampp-control.exe</a:t>
            </a:r>
            <a:r>
              <a:rPr kumimoji="1" lang="ja-JP" altLang="en-US" dirty="0"/>
              <a:t>を起動します。一応この時に右クリックしてスタートメニューにピン止めしておくと次からすぐ開けるのでそうしておくことを推奨します。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7</a:t>
            </a:fld>
            <a:endParaRPr kumimoji="1" lang="ja-JP" altLang="en-US"/>
          </a:p>
        </p:txBody>
      </p:sp>
    </p:spTree>
    <p:extLst>
      <p:ext uri="{BB962C8B-B14F-4D97-AF65-F5344CB8AC3E}">
        <p14:creationId xmlns:p14="http://schemas.microsoft.com/office/powerpoint/2010/main" val="3059222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起動するとこのような画面が出てきますので</a:t>
            </a:r>
            <a:r>
              <a:rPr kumimoji="1" lang="en-US" altLang="ja-JP" dirty="0"/>
              <a:t>Apache</a:t>
            </a:r>
            <a:r>
              <a:rPr kumimoji="1" lang="ja-JP" altLang="en-US" dirty="0"/>
              <a:t>と</a:t>
            </a:r>
            <a:r>
              <a:rPr kumimoji="1" lang="en-US" altLang="ja-JP" dirty="0"/>
              <a:t>MySQL</a:t>
            </a:r>
            <a:r>
              <a:rPr kumimoji="1" lang="ja-JP" altLang="en-US" dirty="0"/>
              <a:t>の</a:t>
            </a:r>
            <a:r>
              <a:rPr kumimoji="1" lang="en-US" altLang="ja-JP" dirty="0"/>
              <a:t>Start</a:t>
            </a:r>
            <a:r>
              <a:rPr kumimoji="1" lang="ja-JP" altLang="en-US" dirty="0"/>
              <a:t>をクリックして起動します。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8</a:t>
            </a:fld>
            <a:endParaRPr kumimoji="1" lang="ja-JP" altLang="en-US"/>
          </a:p>
        </p:txBody>
      </p:sp>
    </p:spTree>
    <p:extLst>
      <p:ext uri="{BB962C8B-B14F-4D97-AF65-F5344CB8AC3E}">
        <p14:creationId xmlns:p14="http://schemas.microsoft.com/office/powerpoint/2010/main" val="1999936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起動したらブラウザでこのスライドにある</a:t>
            </a:r>
            <a:r>
              <a:rPr kumimoji="1" lang="en-US" altLang="ja-JP" dirty="0"/>
              <a:t>URL</a:t>
            </a:r>
            <a:r>
              <a:rPr kumimoji="1" lang="ja-JP" altLang="en-US" dirty="0"/>
              <a:t>を入力してアクセスしてください。するとこちらの画面にあります</a:t>
            </a:r>
            <a:r>
              <a:rPr kumimoji="1" lang="en-US" altLang="ja-JP" dirty="0"/>
              <a:t>phpMyAdmin</a:t>
            </a:r>
            <a:r>
              <a:rPr kumimoji="1" lang="ja-JP" altLang="en-US" dirty="0"/>
              <a:t>というページに繋がります。ここで、データベースというところをクリックします。</a:t>
            </a:r>
          </a:p>
        </p:txBody>
      </p:sp>
      <p:sp>
        <p:nvSpPr>
          <p:cNvPr id="4" name="スライド番号プレースホルダー 3"/>
          <p:cNvSpPr>
            <a:spLocks noGrp="1"/>
          </p:cNvSpPr>
          <p:nvPr>
            <p:ph type="sldNum" sz="quarter" idx="5"/>
          </p:nvPr>
        </p:nvSpPr>
        <p:spPr/>
        <p:txBody>
          <a:bodyPr/>
          <a:lstStyle/>
          <a:p>
            <a:fld id="{EEA7CED2-89F4-4CB7-8DF6-C185A3D944F3}" type="slidenum">
              <a:rPr kumimoji="1" lang="ja-JP" altLang="en-US" smtClean="0"/>
              <a:t>9</a:t>
            </a:fld>
            <a:endParaRPr kumimoji="1" lang="ja-JP" altLang="en-US"/>
          </a:p>
        </p:txBody>
      </p:sp>
    </p:spTree>
    <p:extLst>
      <p:ext uri="{BB962C8B-B14F-4D97-AF65-F5344CB8AC3E}">
        <p14:creationId xmlns:p14="http://schemas.microsoft.com/office/powerpoint/2010/main" val="94352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F211F-1060-402E-AC44-ECABE645CAE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9E655BC-09A0-4F4B-9951-FBC4C2878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19140C9-C144-4DF2-A522-76812F5374A7}"/>
              </a:ext>
            </a:extLst>
          </p:cNvPr>
          <p:cNvSpPr>
            <a:spLocks noGrp="1"/>
          </p:cNvSpPr>
          <p:nvPr>
            <p:ph type="dt" sz="half" idx="10"/>
          </p:nvPr>
        </p:nvSpPr>
        <p:spPr/>
        <p:txBody>
          <a:bodyPr/>
          <a:lstStyle/>
          <a:p>
            <a:fld id="{3E7AED8C-7699-432B-9822-E5F7EFEB5287}" type="datetimeFigureOut">
              <a:rPr kumimoji="1" lang="ja-JP" altLang="en-US" smtClean="0"/>
              <a:t>2022/7/23</a:t>
            </a:fld>
            <a:endParaRPr kumimoji="1" lang="ja-JP" altLang="en-US"/>
          </a:p>
        </p:txBody>
      </p:sp>
      <p:sp>
        <p:nvSpPr>
          <p:cNvPr id="5" name="フッター プレースホルダー 4">
            <a:extLst>
              <a:ext uri="{FF2B5EF4-FFF2-40B4-BE49-F238E27FC236}">
                <a16:creationId xmlns:a16="http://schemas.microsoft.com/office/drawing/2014/main" id="{457BAEAA-C719-468F-BEED-AE7F52BF6AE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14857E-244B-4746-8674-7D5B100EA179}"/>
              </a:ext>
            </a:extLst>
          </p:cNvPr>
          <p:cNvSpPr>
            <a:spLocks noGrp="1"/>
          </p:cNvSpPr>
          <p:nvPr>
            <p:ph type="sldNum" sz="quarter" idx="12"/>
          </p:nvPr>
        </p:nvSpPr>
        <p:spPr/>
        <p:txBody>
          <a:body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2596813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3E3792-4BA2-4990-BDB6-929054176BB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BEEC0C3-FFA5-43B4-AE62-A0E9A2E4DC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4D0CE41-1C5C-4FB2-96C4-32F627B893B6}"/>
              </a:ext>
            </a:extLst>
          </p:cNvPr>
          <p:cNvSpPr>
            <a:spLocks noGrp="1"/>
          </p:cNvSpPr>
          <p:nvPr>
            <p:ph type="dt" sz="half" idx="10"/>
          </p:nvPr>
        </p:nvSpPr>
        <p:spPr/>
        <p:txBody>
          <a:bodyPr/>
          <a:lstStyle/>
          <a:p>
            <a:fld id="{3E7AED8C-7699-432B-9822-E5F7EFEB5287}" type="datetimeFigureOut">
              <a:rPr kumimoji="1" lang="ja-JP" altLang="en-US" smtClean="0"/>
              <a:t>2022/7/23</a:t>
            </a:fld>
            <a:endParaRPr kumimoji="1" lang="ja-JP" altLang="en-US"/>
          </a:p>
        </p:txBody>
      </p:sp>
      <p:sp>
        <p:nvSpPr>
          <p:cNvPr id="5" name="フッター プレースホルダー 4">
            <a:extLst>
              <a:ext uri="{FF2B5EF4-FFF2-40B4-BE49-F238E27FC236}">
                <a16:creationId xmlns:a16="http://schemas.microsoft.com/office/drawing/2014/main" id="{DB61B5A4-8B90-4799-B8C8-1CB70D1E57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1B49DAB-B164-4DB0-AAFD-7DC28A17DD45}"/>
              </a:ext>
            </a:extLst>
          </p:cNvPr>
          <p:cNvSpPr>
            <a:spLocks noGrp="1"/>
          </p:cNvSpPr>
          <p:nvPr>
            <p:ph type="sldNum" sz="quarter" idx="12"/>
          </p:nvPr>
        </p:nvSpPr>
        <p:spPr/>
        <p:txBody>
          <a:body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3072384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A5C1EA0-7614-40B7-9A3C-11EBC11E832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236C586-A819-4975-84EA-CD141386B61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37C918D-3259-4FAE-A74B-013097061214}"/>
              </a:ext>
            </a:extLst>
          </p:cNvPr>
          <p:cNvSpPr>
            <a:spLocks noGrp="1"/>
          </p:cNvSpPr>
          <p:nvPr>
            <p:ph type="dt" sz="half" idx="10"/>
          </p:nvPr>
        </p:nvSpPr>
        <p:spPr/>
        <p:txBody>
          <a:bodyPr/>
          <a:lstStyle/>
          <a:p>
            <a:fld id="{3E7AED8C-7699-432B-9822-E5F7EFEB5287}" type="datetimeFigureOut">
              <a:rPr kumimoji="1" lang="ja-JP" altLang="en-US" smtClean="0"/>
              <a:t>2022/7/23</a:t>
            </a:fld>
            <a:endParaRPr kumimoji="1" lang="ja-JP" altLang="en-US"/>
          </a:p>
        </p:txBody>
      </p:sp>
      <p:sp>
        <p:nvSpPr>
          <p:cNvPr id="5" name="フッター プレースホルダー 4">
            <a:extLst>
              <a:ext uri="{FF2B5EF4-FFF2-40B4-BE49-F238E27FC236}">
                <a16:creationId xmlns:a16="http://schemas.microsoft.com/office/drawing/2014/main" id="{BC04FDDC-3A3B-46C5-A9AC-B15A8024638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BDE7920-C15D-42A1-868A-013722B51537}"/>
              </a:ext>
            </a:extLst>
          </p:cNvPr>
          <p:cNvSpPr>
            <a:spLocks noGrp="1"/>
          </p:cNvSpPr>
          <p:nvPr>
            <p:ph type="sldNum" sz="quarter" idx="12"/>
          </p:nvPr>
        </p:nvSpPr>
        <p:spPr/>
        <p:txBody>
          <a:body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3542963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70E3D5-64A0-4356-9B65-57E2F3C6F44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E6329C-DA1C-455B-99EA-3D34D6E2E93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B9BD67C-2CC4-40D4-BFD9-100DD4A9A238}"/>
              </a:ext>
            </a:extLst>
          </p:cNvPr>
          <p:cNvSpPr>
            <a:spLocks noGrp="1"/>
          </p:cNvSpPr>
          <p:nvPr>
            <p:ph type="dt" sz="half" idx="10"/>
          </p:nvPr>
        </p:nvSpPr>
        <p:spPr/>
        <p:txBody>
          <a:bodyPr/>
          <a:lstStyle/>
          <a:p>
            <a:fld id="{3E7AED8C-7699-432B-9822-E5F7EFEB5287}" type="datetimeFigureOut">
              <a:rPr kumimoji="1" lang="ja-JP" altLang="en-US" smtClean="0"/>
              <a:t>2022/7/23</a:t>
            </a:fld>
            <a:endParaRPr kumimoji="1" lang="ja-JP" altLang="en-US"/>
          </a:p>
        </p:txBody>
      </p:sp>
      <p:sp>
        <p:nvSpPr>
          <p:cNvPr id="5" name="フッター プレースホルダー 4">
            <a:extLst>
              <a:ext uri="{FF2B5EF4-FFF2-40B4-BE49-F238E27FC236}">
                <a16:creationId xmlns:a16="http://schemas.microsoft.com/office/drawing/2014/main" id="{1D664F02-5BBD-4193-88B4-689020AC30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B9FC9C-56DC-4058-9C28-456A5D6EC451}"/>
              </a:ext>
            </a:extLst>
          </p:cNvPr>
          <p:cNvSpPr>
            <a:spLocks noGrp="1"/>
          </p:cNvSpPr>
          <p:nvPr>
            <p:ph type="sldNum" sz="quarter" idx="12"/>
          </p:nvPr>
        </p:nvSpPr>
        <p:spPr/>
        <p:txBody>
          <a:body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395378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9344D6-9922-4D71-8AD1-510F31C2948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EB6D01-913B-4B9B-95C8-A69688C92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3826675-9D1B-4FC5-86B5-C2EAF30B5378}"/>
              </a:ext>
            </a:extLst>
          </p:cNvPr>
          <p:cNvSpPr>
            <a:spLocks noGrp="1"/>
          </p:cNvSpPr>
          <p:nvPr>
            <p:ph type="dt" sz="half" idx="10"/>
          </p:nvPr>
        </p:nvSpPr>
        <p:spPr/>
        <p:txBody>
          <a:bodyPr/>
          <a:lstStyle/>
          <a:p>
            <a:fld id="{3E7AED8C-7699-432B-9822-E5F7EFEB5287}" type="datetimeFigureOut">
              <a:rPr kumimoji="1" lang="ja-JP" altLang="en-US" smtClean="0"/>
              <a:t>2022/7/23</a:t>
            </a:fld>
            <a:endParaRPr kumimoji="1" lang="ja-JP" altLang="en-US"/>
          </a:p>
        </p:txBody>
      </p:sp>
      <p:sp>
        <p:nvSpPr>
          <p:cNvPr id="5" name="フッター プレースホルダー 4">
            <a:extLst>
              <a:ext uri="{FF2B5EF4-FFF2-40B4-BE49-F238E27FC236}">
                <a16:creationId xmlns:a16="http://schemas.microsoft.com/office/drawing/2014/main" id="{6CAE9B1A-B4DC-4C28-BC9E-32810AE997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E6CA8C7-5180-427E-95F6-ABC32921F7C5}"/>
              </a:ext>
            </a:extLst>
          </p:cNvPr>
          <p:cNvSpPr>
            <a:spLocks noGrp="1"/>
          </p:cNvSpPr>
          <p:nvPr>
            <p:ph type="sldNum" sz="quarter" idx="12"/>
          </p:nvPr>
        </p:nvSpPr>
        <p:spPr/>
        <p:txBody>
          <a:body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2115145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F51CE-89E6-42FA-93D2-0887B9A811F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CF6048E-4C68-49BD-9371-D17453EA08C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F6A9B27-76A5-49E5-94DF-A1024D5786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ACDCD8-2D02-4AA4-A5EE-1A196FB1C7F4}"/>
              </a:ext>
            </a:extLst>
          </p:cNvPr>
          <p:cNvSpPr>
            <a:spLocks noGrp="1"/>
          </p:cNvSpPr>
          <p:nvPr>
            <p:ph type="dt" sz="half" idx="10"/>
          </p:nvPr>
        </p:nvSpPr>
        <p:spPr/>
        <p:txBody>
          <a:bodyPr/>
          <a:lstStyle/>
          <a:p>
            <a:fld id="{3E7AED8C-7699-432B-9822-E5F7EFEB5287}" type="datetimeFigureOut">
              <a:rPr kumimoji="1" lang="ja-JP" altLang="en-US" smtClean="0"/>
              <a:t>2022/7/23</a:t>
            </a:fld>
            <a:endParaRPr kumimoji="1" lang="ja-JP" altLang="en-US"/>
          </a:p>
        </p:txBody>
      </p:sp>
      <p:sp>
        <p:nvSpPr>
          <p:cNvPr id="6" name="フッター プレースホルダー 5">
            <a:extLst>
              <a:ext uri="{FF2B5EF4-FFF2-40B4-BE49-F238E27FC236}">
                <a16:creationId xmlns:a16="http://schemas.microsoft.com/office/drawing/2014/main" id="{992E75DD-D0CA-4EE3-B99F-4A9D8084944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76750DE-47A3-4170-B523-339F8C9AB40D}"/>
              </a:ext>
            </a:extLst>
          </p:cNvPr>
          <p:cNvSpPr>
            <a:spLocks noGrp="1"/>
          </p:cNvSpPr>
          <p:nvPr>
            <p:ph type="sldNum" sz="quarter" idx="12"/>
          </p:nvPr>
        </p:nvSpPr>
        <p:spPr/>
        <p:txBody>
          <a:body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972855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48DBE7-38F2-45C3-BD49-5D85A0BC5C4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AD07D3-2AB5-423E-BB43-F323522AB3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6CF5D6D-4B70-4B1D-9FEC-105FD131839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6FAADA0-7A06-468E-9863-3CC3CC5578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E6319AF-59C5-4ED0-892B-A57AB421212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CB62190-05A6-42B6-90D3-02C3483647C3}"/>
              </a:ext>
            </a:extLst>
          </p:cNvPr>
          <p:cNvSpPr>
            <a:spLocks noGrp="1"/>
          </p:cNvSpPr>
          <p:nvPr>
            <p:ph type="dt" sz="half" idx="10"/>
          </p:nvPr>
        </p:nvSpPr>
        <p:spPr/>
        <p:txBody>
          <a:bodyPr/>
          <a:lstStyle/>
          <a:p>
            <a:fld id="{3E7AED8C-7699-432B-9822-E5F7EFEB5287}" type="datetimeFigureOut">
              <a:rPr kumimoji="1" lang="ja-JP" altLang="en-US" smtClean="0"/>
              <a:t>2022/7/23</a:t>
            </a:fld>
            <a:endParaRPr kumimoji="1" lang="ja-JP" altLang="en-US"/>
          </a:p>
        </p:txBody>
      </p:sp>
      <p:sp>
        <p:nvSpPr>
          <p:cNvPr id="8" name="フッター プレースホルダー 7">
            <a:extLst>
              <a:ext uri="{FF2B5EF4-FFF2-40B4-BE49-F238E27FC236}">
                <a16:creationId xmlns:a16="http://schemas.microsoft.com/office/drawing/2014/main" id="{186BCB30-43A0-4000-8632-6B3FD2F3D95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4274D7E-4F80-42BF-B486-D275927EDFFA}"/>
              </a:ext>
            </a:extLst>
          </p:cNvPr>
          <p:cNvSpPr>
            <a:spLocks noGrp="1"/>
          </p:cNvSpPr>
          <p:nvPr>
            <p:ph type="sldNum" sz="quarter" idx="12"/>
          </p:nvPr>
        </p:nvSpPr>
        <p:spPr/>
        <p:txBody>
          <a:body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2318481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12FE5B-430F-463C-84A3-7E8896194D9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8803698-011F-40BC-9F0E-67F27C30C7B8}"/>
              </a:ext>
            </a:extLst>
          </p:cNvPr>
          <p:cNvSpPr>
            <a:spLocks noGrp="1"/>
          </p:cNvSpPr>
          <p:nvPr>
            <p:ph type="dt" sz="half" idx="10"/>
          </p:nvPr>
        </p:nvSpPr>
        <p:spPr/>
        <p:txBody>
          <a:bodyPr/>
          <a:lstStyle/>
          <a:p>
            <a:fld id="{3E7AED8C-7699-432B-9822-E5F7EFEB5287}" type="datetimeFigureOut">
              <a:rPr kumimoji="1" lang="ja-JP" altLang="en-US" smtClean="0"/>
              <a:t>2022/7/23</a:t>
            </a:fld>
            <a:endParaRPr kumimoji="1" lang="ja-JP" altLang="en-US"/>
          </a:p>
        </p:txBody>
      </p:sp>
      <p:sp>
        <p:nvSpPr>
          <p:cNvPr id="4" name="フッター プレースホルダー 3">
            <a:extLst>
              <a:ext uri="{FF2B5EF4-FFF2-40B4-BE49-F238E27FC236}">
                <a16:creationId xmlns:a16="http://schemas.microsoft.com/office/drawing/2014/main" id="{9F80118A-5E79-4DB6-9ECD-FCE3707C1AF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094406-1670-4C8C-8008-CF0B846D79A8}"/>
              </a:ext>
            </a:extLst>
          </p:cNvPr>
          <p:cNvSpPr>
            <a:spLocks noGrp="1"/>
          </p:cNvSpPr>
          <p:nvPr>
            <p:ph type="sldNum" sz="quarter" idx="12"/>
          </p:nvPr>
        </p:nvSpPr>
        <p:spPr/>
        <p:txBody>
          <a:body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1665131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861E10-42DF-43E7-A71D-E5E0B625098E}"/>
              </a:ext>
            </a:extLst>
          </p:cNvPr>
          <p:cNvSpPr>
            <a:spLocks noGrp="1"/>
          </p:cNvSpPr>
          <p:nvPr>
            <p:ph type="dt" sz="half" idx="10"/>
          </p:nvPr>
        </p:nvSpPr>
        <p:spPr/>
        <p:txBody>
          <a:bodyPr/>
          <a:lstStyle/>
          <a:p>
            <a:fld id="{3E7AED8C-7699-432B-9822-E5F7EFEB5287}" type="datetimeFigureOut">
              <a:rPr kumimoji="1" lang="ja-JP" altLang="en-US" smtClean="0"/>
              <a:t>2022/7/23</a:t>
            </a:fld>
            <a:endParaRPr kumimoji="1" lang="ja-JP" altLang="en-US"/>
          </a:p>
        </p:txBody>
      </p:sp>
      <p:sp>
        <p:nvSpPr>
          <p:cNvPr id="3" name="フッター プレースホルダー 2">
            <a:extLst>
              <a:ext uri="{FF2B5EF4-FFF2-40B4-BE49-F238E27FC236}">
                <a16:creationId xmlns:a16="http://schemas.microsoft.com/office/drawing/2014/main" id="{71506C73-4196-44F1-B96B-6C167AF7981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3DE46CF-C0E8-430A-9534-C6855AD3F626}"/>
              </a:ext>
            </a:extLst>
          </p:cNvPr>
          <p:cNvSpPr>
            <a:spLocks noGrp="1"/>
          </p:cNvSpPr>
          <p:nvPr>
            <p:ph type="sldNum" sz="quarter" idx="12"/>
          </p:nvPr>
        </p:nvSpPr>
        <p:spPr/>
        <p:txBody>
          <a:body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1649695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0450FE-00C1-4540-8E84-CC7A323AA2E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023714-CBEA-4182-A872-D123C4D692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1F6C8DE-F3CA-4E17-8AAD-B2D97BAC42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B77A0B0-DA33-4D07-BFCF-70D4FED141B7}"/>
              </a:ext>
            </a:extLst>
          </p:cNvPr>
          <p:cNvSpPr>
            <a:spLocks noGrp="1"/>
          </p:cNvSpPr>
          <p:nvPr>
            <p:ph type="dt" sz="half" idx="10"/>
          </p:nvPr>
        </p:nvSpPr>
        <p:spPr/>
        <p:txBody>
          <a:bodyPr/>
          <a:lstStyle/>
          <a:p>
            <a:fld id="{3E7AED8C-7699-432B-9822-E5F7EFEB5287}" type="datetimeFigureOut">
              <a:rPr kumimoji="1" lang="ja-JP" altLang="en-US" smtClean="0"/>
              <a:t>2022/7/23</a:t>
            </a:fld>
            <a:endParaRPr kumimoji="1" lang="ja-JP" altLang="en-US"/>
          </a:p>
        </p:txBody>
      </p:sp>
      <p:sp>
        <p:nvSpPr>
          <p:cNvPr id="6" name="フッター プレースホルダー 5">
            <a:extLst>
              <a:ext uri="{FF2B5EF4-FFF2-40B4-BE49-F238E27FC236}">
                <a16:creationId xmlns:a16="http://schemas.microsoft.com/office/drawing/2014/main" id="{045D0C38-0A24-4FEE-8BDA-5CF03B044C6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EAC8A1-686D-4229-83A4-EAD89526A82E}"/>
              </a:ext>
            </a:extLst>
          </p:cNvPr>
          <p:cNvSpPr>
            <a:spLocks noGrp="1"/>
          </p:cNvSpPr>
          <p:nvPr>
            <p:ph type="sldNum" sz="quarter" idx="12"/>
          </p:nvPr>
        </p:nvSpPr>
        <p:spPr/>
        <p:txBody>
          <a:body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4236926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9C3FAB-666D-42A9-80BF-2ED7883C9E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815BF0A-09EA-4FA7-BF80-FC1023925E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5837450-1BA1-49F8-AF0A-9A1B9A537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180692D-D1D3-4B2A-A1C5-81E88BCDD722}"/>
              </a:ext>
            </a:extLst>
          </p:cNvPr>
          <p:cNvSpPr>
            <a:spLocks noGrp="1"/>
          </p:cNvSpPr>
          <p:nvPr>
            <p:ph type="dt" sz="half" idx="10"/>
          </p:nvPr>
        </p:nvSpPr>
        <p:spPr/>
        <p:txBody>
          <a:bodyPr/>
          <a:lstStyle/>
          <a:p>
            <a:fld id="{3E7AED8C-7699-432B-9822-E5F7EFEB5287}" type="datetimeFigureOut">
              <a:rPr kumimoji="1" lang="ja-JP" altLang="en-US" smtClean="0"/>
              <a:t>2022/7/23</a:t>
            </a:fld>
            <a:endParaRPr kumimoji="1" lang="ja-JP" altLang="en-US"/>
          </a:p>
        </p:txBody>
      </p:sp>
      <p:sp>
        <p:nvSpPr>
          <p:cNvPr id="6" name="フッター プレースホルダー 5">
            <a:extLst>
              <a:ext uri="{FF2B5EF4-FFF2-40B4-BE49-F238E27FC236}">
                <a16:creationId xmlns:a16="http://schemas.microsoft.com/office/drawing/2014/main" id="{8C47F266-EE2D-4ADE-A189-5248697B70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EC819FF-56CC-4789-99DA-49453ADDF99E}"/>
              </a:ext>
            </a:extLst>
          </p:cNvPr>
          <p:cNvSpPr>
            <a:spLocks noGrp="1"/>
          </p:cNvSpPr>
          <p:nvPr>
            <p:ph type="sldNum" sz="quarter" idx="12"/>
          </p:nvPr>
        </p:nvSpPr>
        <p:spPr/>
        <p:txBody>
          <a:body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2261735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40E53FA-1994-46AC-8925-DBF9954788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BB98E8C-24C8-40E0-80D9-76867B34C2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D5D9C2-3F5F-44C6-8E09-ED9D4148CC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7AED8C-7699-432B-9822-E5F7EFEB5287}" type="datetimeFigureOut">
              <a:rPr kumimoji="1" lang="ja-JP" altLang="en-US" smtClean="0"/>
              <a:t>2022/7/23</a:t>
            </a:fld>
            <a:endParaRPr kumimoji="1" lang="ja-JP" altLang="en-US"/>
          </a:p>
        </p:txBody>
      </p:sp>
      <p:sp>
        <p:nvSpPr>
          <p:cNvPr id="5" name="フッター プレースホルダー 4">
            <a:extLst>
              <a:ext uri="{FF2B5EF4-FFF2-40B4-BE49-F238E27FC236}">
                <a16:creationId xmlns:a16="http://schemas.microsoft.com/office/drawing/2014/main" id="{80E027C5-4EFA-4646-932A-3C3B99D3BB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133A01F-CA26-4B72-85C3-826A044694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E741B6-EB56-4C4E-8E07-0782059CF715}" type="slidenum">
              <a:rPr kumimoji="1" lang="ja-JP" altLang="en-US" smtClean="0"/>
              <a:t>‹#›</a:t>
            </a:fld>
            <a:endParaRPr kumimoji="1" lang="ja-JP" altLang="en-US"/>
          </a:p>
        </p:txBody>
      </p:sp>
    </p:spTree>
    <p:extLst>
      <p:ext uri="{BB962C8B-B14F-4D97-AF65-F5344CB8AC3E}">
        <p14:creationId xmlns:p14="http://schemas.microsoft.com/office/powerpoint/2010/main" val="1305544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CA5798-B8BA-4590-B590-2525C8C1852B}"/>
              </a:ext>
            </a:extLst>
          </p:cNvPr>
          <p:cNvSpPr>
            <a:spLocks noGrp="1"/>
          </p:cNvSpPr>
          <p:nvPr>
            <p:ph type="ctrTitle"/>
          </p:nvPr>
        </p:nvSpPr>
        <p:spPr/>
        <p:txBody>
          <a:bodyPr>
            <a:normAutofit fontScale="90000"/>
          </a:bodyPr>
          <a:lstStyle/>
          <a:p>
            <a:r>
              <a:rPr kumimoji="1" lang="ja-JP" altLang="en-US" dirty="0"/>
              <a:t>第</a:t>
            </a:r>
            <a:r>
              <a:rPr kumimoji="1" lang="en-US" altLang="ja-JP" dirty="0"/>
              <a:t>5</a:t>
            </a:r>
            <a:r>
              <a:rPr kumimoji="1" lang="ja-JP" altLang="en-US" dirty="0"/>
              <a:t>回</a:t>
            </a:r>
            <a:br>
              <a:rPr kumimoji="1" lang="en-US" altLang="ja-JP" dirty="0"/>
            </a:br>
            <a:r>
              <a:rPr kumimoji="1" lang="ja-JP" altLang="en-US" dirty="0"/>
              <a:t>データベース</a:t>
            </a:r>
            <a:br>
              <a:rPr kumimoji="1" lang="en-US" altLang="ja-JP" dirty="0"/>
            </a:br>
            <a:r>
              <a:rPr kumimoji="1" lang="ja-JP" altLang="en-US" dirty="0"/>
              <a:t>～データの蓄積と利用～</a:t>
            </a:r>
          </a:p>
        </p:txBody>
      </p:sp>
      <p:sp>
        <p:nvSpPr>
          <p:cNvPr id="3" name="字幕 2">
            <a:extLst>
              <a:ext uri="{FF2B5EF4-FFF2-40B4-BE49-F238E27FC236}">
                <a16:creationId xmlns:a16="http://schemas.microsoft.com/office/drawing/2014/main" id="{EBDA34AA-E942-4A91-BDF8-818CD51B57E3}"/>
              </a:ext>
            </a:extLst>
          </p:cNvPr>
          <p:cNvSpPr>
            <a:spLocks noGrp="1"/>
          </p:cNvSpPr>
          <p:nvPr>
            <p:ph type="subTitle" idx="1"/>
          </p:nvPr>
        </p:nvSpPr>
        <p:spPr/>
        <p:txBody>
          <a:bodyPr/>
          <a:lstStyle/>
          <a:p>
            <a:r>
              <a:rPr kumimoji="1" lang="en-US" altLang="ja-JP" dirty="0"/>
              <a:t>NTanaka1994</a:t>
            </a:r>
            <a:endParaRPr kumimoji="1" lang="ja-JP" altLang="en-US" dirty="0"/>
          </a:p>
        </p:txBody>
      </p:sp>
    </p:spTree>
    <p:extLst>
      <p:ext uri="{BB962C8B-B14F-4D97-AF65-F5344CB8AC3E}">
        <p14:creationId xmlns:p14="http://schemas.microsoft.com/office/powerpoint/2010/main" val="139201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BAD9C1-82CE-4243-B2BC-8FC34356D440}"/>
              </a:ext>
            </a:extLst>
          </p:cNvPr>
          <p:cNvSpPr>
            <a:spLocks noGrp="1"/>
          </p:cNvSpPr>
          <p:nvPr>
            <p:ph type="title"/>
          </p:nvPr>
        </p:nvSpPr>
        <p:spPr/>
        <p:txBody>
          <a:bodyPr/>
          <a:lstStyle/>
          <a:p>
            <a:r>
              <a:rPr kumimoji="1" lang="en-US" altLang="ja-JP" dirty="0"/>
              <a:t>MySQL</a:t>
            </a:r>
            <a:r>
              <a:rPr kumimoji="1" lang="ja-JP" altLang="en-US" dirty="0"/>
              <a:t>でデータベースの環境を作る</a:t>
            </a:r>
          </a:p>
        </p:txBody>
      </p:sp>
      <p:sp>
        <p:nvSpPr>
          <p:cNvPr id="3" name="コンテンツ プレースホルダー 2">
            <a:extLst>
              <a:ext uri="{FF2B5EF4-FFF2-40B4-BE49-F238E27FC236}">
                <a16:creationId xmlns:a16="http://schemas.microsoft.com/office/drawing/2014/main" id="{2884EABC-CED2-45CC-A68A-2E611AE8B965}"/>
              </a:ext>
            </a:extLst>
          </p:cNvPr>
          <p:cNvSpPr>
            <a:spLocks noGrp="1"/>
          </p:cNvSpPr>
          <p:nvPr>
            <p:ph idx="1"/>
          </p:nvPr>
        </p:nvSpPr>
        <p:spPr/>
        <p:txBody>
          <a:bodyPr/>
          <a:lstStyle/>
          <a:p>
            <a:r>
              <a:rPr kumimoji="1" lang="ja-JP" altLang="en-US" dirty="0"/>
              <a:t>データベースの作成</a:t>
            </a:r>
            <a:endParaRPr kumimoji="1" lang="en-US" altLang="ja-JP" dirty="0"/>
          </a:p>
          <a:p>
            <a:pPr marL="0" indent="0">
              <a:buNone/>
            </a:pP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439AFFE2-CE9B-4089-B8DB-B2533B4AD1DD}"/>
              </a:ext>
            </a:extLst>
          </p:cNvPr>
          <p:cNvPicPr>
            <a:picLocks noChangeAspect="1"/>
          </p:cNvPicPr>
          <p:nvPr/>
        </p:nvPicPr>
        <p:blipFill>
          <a:blip r:embed="rId3"/>
          <a:stretch>
            <a:fillRect/>
          </a:stretch>
        </p:blipFill>
        <p:spPr>
          <a:xfrm>
            <a:off x="838200" y="2299897"/>
            <a:ext cx="10515600" cy="4354478"/>
          </a:xfrm>
          <a:prstGeom prst="rect">
            <a:avLst/>
          </a:prstGeom>
        </p:spPr>
      </p:pic>
      <p:sp>
        <p:nvSpPr>
          <p:cNvPr id="6" name="正方形/長方形 5">
            <a:extLst>
              <a:ext uri="{FF2B5EF4-FFF2-40B4-BE49-F238E27FC236}">
                <a16:creationId xmlns:a16="http://schemas.microsoft.com/office/drawing/2014/main" id="{C6CE9C4F-51D5-4E42-B7AB-07AE983C077F}"/>
              </a:ext>
            </a:extLst>
          </p:cNvPr>
          <p:cNvSpPr/>
          <p:nvPr/>
        </p:nvSpPr>
        <p:spPr>
          <a:xfrm>
            <a:off x="3048000" y="3642360"/>
            <a:ext cx="2445774" cy="317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EC9841A4-EC1F-4443-98D9-C02A9FBEAA58}"/>
              </a:ext>
            </a:extLst>
          </p:cNvPr>
          <p:cNvCxnSpPr>
            <a:endCxn id="6" idx="0"/>
          </p:cNvCxnSpPr>
          <p:nvPr/>
        </p:nvCxnSpPr>
        <p:spPr>
          <a:xfrm rot="10800000" flipV="1">
            <a:off x="4270888" y="3333134"/>
            <a:ext cx="1281881" cy="30922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67E43BA-44F3-4DB1-ADAB-AEE7F954AC54}"/>
              </a:ext>
            </a:extLst>
          </p:cNvPr>
          <p:cNvSpPr txBox="1"/>
          <p:nvPr/>
        </p:nvSpPr>
        <p:spPr>
          <a:xfrm>
            <a:off x="5552769" y="3148468"/>
            <a:ext cx="2954655" cy="369332"/>
          </a:xfrm>
          <a:prstGeom prst="rect">
            <a:avLst/>
          </a:prstGeom>
          <a:noFill/>
        </p:spPr>
        <p:txBody>
          <a:bodyPr wrap="none" rtlCol="0">
            <a:spAutoFit/>
          </a:bodyPr>
          <a:lstStyle/>
          <a:p>
            <a:r>
              <a:rPr kumimoji="1" lang="ja-JP" altLang="en-US" dirty="0"/>
              <a:t>①データベース名を入れる</a:t>
            </a:r>
          </a:p>
        </p:txBody>
      </p:sp>
      <p:sp>
        <p:nvSpPr>
          <p:cNvPr id="10" name="テキスト ボックス 9">
            <a:extLst>
              <a:ext uri="{FF2B5EF4-FFF2-40B4-BE49-F238E27FC236}">
                <a16:creationId xmlns:a16="http://schemas.microsoft.com/office/drawing/2014/main" id="{693F7A18-9232-4312-9624-1EF67B014B45}"/>
              </a:ext>
            </a:extLst>
          </p:cNvPr>
          <p:cNvSpPr txBox="1"/>
          <p:nvPr/>
        </p:nvSpPr>
        <p:spPr>
          <a:xfrm>
            <a:off x="8170606" y="4259926"/>
            <a:ext cx="1569660" cy="369332"/>
          </a:xfrm>
          <a:prstGeom prst="rect">
            <a:avLst/>
          </a:prstGeom>
          <a:noFill/>
        </p:spPr>
        <p:txBody>
          <a:bodyPr wrap="none" rtlCol="0">
            <a:spAutoFit/>
          </a:bodyPr>
          <a:lstStyle/>
          <a:p>
            <a:r>
              <a:rPr lang="ja-JP" altLang="en-US" dirty="0"/>
              <a:t>②作成を押す</a:t>
            </a:r>
            <a:endParaRPr kumimoji="1" lang="ja-JP" altLang="en-US" dirty="0"/>
          </a:p>
        </p:txBody>
      </p:sp>
      <p:sp>
        <p:nvSpPr>
          <p:cNvPr id="11" name="正方形/長方形 10">
            <a:extLst>
              <a:ext uri="{FF2B5EF4-FFF2-40B4-BE49-F238E27FC236}">
                <a16:creationId xmlns:a16="http://schemas.microsoft.com/office/drawing/2014/main" id="{A5AE731D-8515-4344-BF8D-8562A1E467C1}"/>
              </a:ext>
            </a:extLst>
          </p:cNvPr>
          <p:cNvSpPr/>
          <p:nvPr/>
        </p:nvSpPr>
        <p:spPr>
          <a:xfrm>
            <a:off x="7703574" y="3652738"/>
            <a:ext cx="467032" cy="317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26596C69-70B5-4DDC-AB65-563690BD8D65}"/>
              </a:ext>
            </a:extLst>
          </p:cNvPr>
          <p:cNvCxnSpPr>
            <a:stCxn id="10" idx="0"/>
          </p:cNvCxnSpPr>
          <p:nvPr/>
        </p:nvCxnSpPr>
        <p:spPr>
          <a:xfrm rot="16200000" flipV="1">
            <a:off x="8333634" y="3638124"/>
            <a:ext cx="458775" cy="784830"/>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714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56EAE5-D33F-485F-AFC0-BC5121D6ED9F}"/>
              </a:ext>
            </a:extLst>
          </p:cNvPr>
          <p:cNvSpPr>
            <a:spLocks noGrp="1"/>
          </p:cNvSpPr>
          <p:nvPr>
            <p:ph type="title"/>
          </p:nvPr>
        </p:nvSpPr>
        <p:spPr/>
        <p:txBody>
          <a:bodyPr/>
          <a:lstStyle/>
          <a:p>
            <a:r>
              <a:rPr kumimoji="1" lang="en-US" altLang="ja-JP" dirty="0"/>
              <a:t>MySQL</a:t>
            </a:r>
            <a:r>
              <a:rPr kumimoji="1" lang="ja-JP" altLang="en-US" dirty="0"/>
              <a:t>でデータベースの環境を作る</a:t>
            </a:r>
          </a:p>
        </p:txBody>
      </p:sp>
      <p:sp>
        <p:nvSpPr>
          <p:cNvPr id="3" name="コンテンツ プレースホルダー 2">
            <a:extLst>
              <a:ext uri="{FF2B5EF4-FFF2-40B4-BE49-F238E27FC236}">
                <a16:creationId xmlns:a16="http://schemas.microsoft.com/office/drawing/2014/main" id="{FFA93D99-FD7D-4318-94F1-B6FB91E08EC2}"/>
              </a:ext>
            </a:extLst>
          </p:cNvPr>
          <p:cNvSpPr>
            <a:spLocks noGrp="1"/>
          </p:cNvSpPr>
          <p:nvPr>
            <p:ph idx="1"/>
          </p:nvPr>
        </p:nvSpPr>
        <p:spPr/>
        <p:txBody>
          <a:bodyPr/>
          <a:lstStyle/>
          <a:p>
            <a:r>
              <a:rPr kumimoji="1" lang="ja-JP" altLang="en-US" dirty="0"/>
              <a:t>データベースのパスワードを設定</a:t>
            </a:r>
          </a:p>
        </p:txBody>
      </p:sp>
      <p:pic>
        <p:nvPicPr>
          <p:cNvPr id="5" name="図 4">
            <a:extLst>
              <a:ext uri="{FF2B5EF4-FFF2-40B4-BE49-F238E27FC236}">
                <a16:creationId xmlns:a16="http://schemas.microsoft.com/office/drawing/2014/main" id="{B83FA649-4E29-410A-9534-17C3AF56D543}"/>
              </a:ext>
            </a:extLst>
          </p:cNvPr>
          <p:cNvPicPr>
            <a:picLocks noChangeAspect="1"/>
          </p:cNvPicPr>
          <p:nvPr/>
        </p:nvPicPr>
        <p:blipFill>
          <a:blip r:embed="rId3"/>
          <a:stretch>
            <a:fillRect/>
          </a:stretch>
        </p:blipFill>
        <p:spPr>
          <a:xfrm>
            <a:off x="827184" y="2253840"/>
            <a:ext cx="10526616" cy="4351338"/>
          </a:xfrm>
          <a:prstGeom prst="rect">
            <a:avLst/>
          </a:prstGeom>
        </p:spPr>
      </p:pic>
      <p:sp>
        <p:nvSpPr>
          <p:cNvPr id="6" name="正方形/長方形 5">
            <a:extLst>
              <a:ext uri="{FF2B5EF4-FFF2-40B4-BE49-F238E27FC236}">
                <a16:creationId xmlns:a16="http://schemas.microsoft.com/office/drawing/2014/main" id="{5CAC65EE-FDB5-4A35-A40C-9FC1D071C6EE}"/>
              </a:ext>
            </a:extLst>
          </p:cNvPr>
          <p:cNvSpPr/>
          <p:nvPr/>
        </p:nvSpPr>
        <p:spPr>
          <a:xfrm>
            <a:off x="5191432" y="2440858"/>
            <a:ext cx="1327355" cy="3023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07CAD5C-F722-4FFC-9582-D600D23FD25F}"/>
              </a:ext>
            </a:extLst>
          </p:cNvPr>
          <p:cNvSpPr txBox="1"/>
          <p:nvPr/>
        </p:nvSpPr>
        <p:spPr>
          <a:xfrm>
            <a:off x="6518787" y="2979174"/>
            <a:ext cx="3185487" cy="369332"/>
          </a:xfrm>
          <a:prstGeom prst="rect">
            <a:avLst/>
          </a:prstGeom>
          <a:noFill/>
        </p:spPr>
        <p:txBody>
          <a:bodyPr wrap="none" rtlCol="0">
            <a:spAutoFit/>
          </a:bodyPr>
          <a:lstStyle/>
          <a:p>
            <a:r>
              <a:rPr kumimoji="1" lang="ja-JP" altLang="en-US" dirty="0"/>
              <a:t>ユーザアカウントをクリック</a:t>
            </a:r>
          </a:p>
        </p:txBody>
      </p:sp>
      <p:cxnSp>
        <p:nvCxnSpPr>
          <p:cNvPr id="9" name="コネクタ: カギ線 8">
            <a:extLst>
              <a:ext uri="{FF2B5EF4-FFF2-40B4-BE49-F238E27FC236}">
                <a16:creationId xmlns:a16="http://schemas.microsoft.com/office/drawing/2014/main" id="{3BFE14D4-D409-4365-A112-874876B1B78D}"/>
              </a:ext>
            </a:extLst>
          </p:cNvPr>
          <p:cNvCxnSpPr>
            <a:stCxn id="7" idx="1"/>
            <a:endCxn id="6" idx="2"/>
          </p:cNvCxnSpPr>
          <p:nvPr/>
        </p:nvCxnSpPr>
        <p:spPr>
          <a:xfrm rot="10800000">
            <a:off x="5855111" y="2743200"/>
            <a:ext cx="663677" cy="420640"/>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35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0AB67-65C7-4444-A314-8B66D469F716}"/>
              </a:ext>
            </a:extLst>
          </p:cNvPr>
          <p:cNvSpPr>
            <a:spLocks noGrp="1"/>
          </p:cNvSpPr>
          <p:nvPr>
            <p:ph type="title"/>
          </p:nvPr>
        </p:nvSpPr>
        <p:spPr/>
        <p:txBody>
          <a:bodyPr/>
          <a:lstStyle/>
          <a:p>
            <a:r>
              <a:rPr kumimoji="1" lang="en-US" altLang="ja-JP" dirty="0"/>
              <a:t>MySQL</a:t>
            </a:r>
            <a:r>
              <a:rPr kumimoji="1" lang="ja-JP" altLang="en-US" dirty="0"/>
              <a:t>でデータベースの環境を作る</a:t>
            </a:r>
          </a:p>
        </p:txBody>
      </p:sp>
      <p:sp>
        <p:nvSpPr>
          <p:cNvPr id="3" name="コンテンツ プレースホルダー 2">
            <a:extLst>
              <a:ext uri="{FF2B5EF4-FFF2-40B4-BE49-F238E27FC236}">
                <a16:creationId xmlns:a16="http://schemas.microsoft.com/office/drawing/2014/main" id="{A34FE939-6369-4684-AF68-0FD5513C88E3}"/>
              </a:ext>
            </a:extLst>
          </p:cNvPr>
          <p:cNvSpPr>
            <a:spLocks noGrp="1"/>
          </p:cNvSpPr>
          <p:nvPr>
            <p:ph idx="1"/>
          </p:nvPr>
        </p:nvSpPr>
        <p:spPr/>
        <p:txBody>
          <a:bodyPr/>
          <a:lstStyle/>
          <a:p>
            <a:r>
              <a:rPr kumimoji="1" lang="ja-JP" altLang="en-US" dirty="0"/>
              <a:t>データベースのパスワードの設定</a:t>
            </a:r>
          </a:p>
        </p:txBody>
      </p:sp>
      <p:pic>
        <p:nvPicPr>
          <p:cNvPr id="5" name="図 4">
            <a:extLst>
              <a:ext uri="{FF2B5EF4-FFF2-40B4-BE49-F238E27FC236}">
                <a16:creationId xmlns:a16="http://schemas.microsoft.com/office/drawing/2014/main" id="{C2A9D684-A755-481B-A14D-2710EB5DDEB0}"/>
              </a:ext>
            </a:extLst>
          </p:cNvPr>
          <p:cNvPicPr>
            <a:picLocks noChangeAspect="1"/>
          </p:cNvPicPr>
          <p:nvPr/>
        </p:nvPicPr>
        <p:blipFill>
          <a:blip r:embed="rId3"/>
          <a:stretch>
            <a:fillRect/>
          </a:stretch>
        </p:blipFill>
        <p:spPr>
          <a:xfrm>
            <a:off x="838200" y="2308159"/>
            <a:ext cx="10515600" cy="4080994"/>
          </a:xfrm>
          <a:prstGeom prst="rect">
            <a:avLst/>
          </a:prstGeom>
        </p:spPr>
      </p:pic>
      <p:sp>
        <p:nvSpPr>
          <p:cNvPr id="6" name="正方形/長方形 5">
            <a:extLst>
              <a:ext uri="{FF2B5EF4-FFF2-40B4-BE49-F238E27FC236}">
                <a16:creationId xmlns:a16="http://schemas.microsoft.com/office/drawing/2014/main" id="{7F81B5E6-E86D-4D31-800E-A0E1ED77CC8A}"/>
              </a:ext>
            </a:extLst>
          </p:cNvPr>
          <p:cNvSpPr/>
          <p:nvPr/>
        </p:nvSpPr>
        <p:spPr>
          <a:xfrm>
            <a:off x="7498080" y="4846320"/>
            <a:ext cx="815340" cy="213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C3A5F95-79EC-4086-8BAE-26BF449EC4A0}"/>
              </a:ext>
            </a:extLst>
          </p:cNvPr>
          <p:cNvSpPr txBox="1"/>
          <p:nvPr/>
        </p:nvSpPr>
        <p:spPr>
          <a:xfrm>
            <a:off x="8081579" y="5194617"/>
            <a:ext cx="4110421" cy="646331"/>
          </a:xfrm>
          <a:prstGeom prst="rect">
            <a:avLst/>
          </a:prstGeom>
          <a:noFill/>
        </p:spPr>
        <p:txBody>
          <a:bodyPr wrap="none" rtlCol="0">
            <a:spAutoFit/>
          </a:bodyPr>
          <a:lstStyle/>
          <a:p>
            <a:r>
              <a:rPr kumimoji="1" lang="ja-JP" altLang="en-US" dirty="0"/>
              <a:t>ユーザ名：</a:t>
            </a:r>
            <a:r>
              <a:rPr kumimoji="1" lang="en-US" altLang="ja-JP" dirty="0"/>
              <a:t>root</a:t>
            </a:r>
            <a:r>
              <a:rPr kumimoji="1" lang="ja-JP" altLang="en-US" dirty="0"/>
              <a:t>　ホスト名：</a:t>
            </a:r>
            <a:r>
              <a:rPr kumimoji="1" lang="en-US" altLang="ja-JP" dirty="0"/>
              <a:t>localhost</a:t>
            </a:r>
          </a:p>
          <a:p>
            <a:r>
              <a:rPr lang="ja-JP" altLang="en-US" dirty="0"/>
              <a:t>の「権限を編集」をクリック</a:t>
            </a:r>
            <a:endParaRPr kumimoji="1" lang="ja-JP" altLang="en-US" dirty="0"/>
          </a:p>
        </p:txBody>
      </p:sp>
      <p:cxnSp>
        <p:nvCxnSpPr>
          <p:cNvPr id="9" name="コネクタ: カギ線 8">
            <a:extLst>
              <a:ext uri="{FF2B5EF4-FFF2-40B4-BE49-F238E27FC236}">
                <a16:creationId xmlns:a16="http://schemas.microsoft.com/office/drawing/2014/main" id="{65902962-171A-41A9-BDC0-90504FAD7056}"/>
              </a:ext>
            </a:extLst>
          </p:cNvPr>
          <p:cNvCxnSpPr>
            <a:stCxn id="7" idx="1"/>
            <a:endCxn id="6" idx="2"/>
          </p:cNvCxnSpPr>
          <p:nvPr/>
        </p:nvCxnSpPr>
        <p:spPr>
          <a:xfrm rot="10800000">
            <a:off x="7905751" y="5059681"/>
            <a:ext cx="175829" cy="45810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913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674187-8AC0-4E8B-88B7-1DC32361ADF1}"/>
              </a:ext>
            </a:extLst>
          </p:cNvPr>
          <p:cNvSpPr>
            <a:spLocks noGrp="1"/>
          </p:cNvSpPr>
          <p:nvPr>
            <p:ph type="title"/>
          </p:nvPr>
        </p:nvSpPr>
        <p:spPr/>
        <p:txBody>
          <a:bodyPr/>
          <a:lstStyle/>
          <a:p>
            <a:r>
              <a:rPr kumimoji="1" lang="en-US" altLang="ja-JP" dirty="0"/>
              <a:t>MySQL</a:t>
            </a:r>
            <a:r>
              <a:rPr kumimoji="1" lang="ja-JP" altLang="en-US" dirty="0"/>
              <a:t>でデータベースの環境を作る</a:t>
            </a:r>
          </a:p>
        </p:txBody>
      </p:sp>
      <p:sp>
        <p:nvSpPr>
          <p:cNvPr id="3" name="コンテンツ プレースホルダー 2">
            <a:extLst>
              <a:ext uri="{FF2B5EF4-FFF2-40B4-BE49-F238E27FC236}">
                <a16:creationId xmlns:a16="http://schemas.microsoft.com/office/drawing/2014/main" id="{0587B8D6-0CCE-4E41-9C85-6C03789E5B0A}"/>
              </a:ext>
            </a:extLst>
          </p:cNvPr>
          <p:cNvSpPr>
            <a:spLocks noGrp="1"/>
          </p:cNvSpPr>
          <p:nvPr>
            <p:ph idx="1"/>
          </p:nvPr>
        </p:nvSpPr>
        <p:spPr/>
        <p:txBody>
          <a:bodyPr/>
          <a:lstStyle/>
          <a:p>
            <a:r>
              <a:rPr kumimoji="1" lang="ja-JP" altLang="en-US" dirty="0"/>
              <a:t>データベースのパスワードの設定</a:t>
            </a:r>
          </a:p>
        </p:txBody>
      </p:sp>
      <p:pic>
        <p:nvPicPr>
          <p:cNvPr id="5" name="図 4">
            <a:extLst>
              <a:ext uri="{FF2B5EF4-FFF2-40B4-BE49-F238E27FC236}">
                <a16:creationId xmlns:a16="http://schemas.microsoft.com/office/drawing/2014/main" id="{F5A72C62-DB38-4617-A31F-8D878AE28ED3}"/>
              </a:ext>
            </a:extLst>
          </p:cNvPr>
          <p:cNvPicPr>
            <a:picLocks noChangeAspect="1"/>
          </p:cNvPicPr>
          <p:nvPr/>
        </p:nvPicPr>
        <p:blipFill>
          <a:blip r:embed="rId3"/>
          <a:stretch>
            <a:fillRect/>
          </a:stretch>
        </p:blipFill>
        <p:spPr>
          <a:xfrm>
            <a:off x="838200" y="2253615"/>
            <a:ext cx="10515600" cy="4551151"/>
          </a:xfrm>
          <a:prstGeom prst="rect">
            <a:avLst/>
          </a:prstGeom>
        </p:spPr>
      </p:pic>
      <p:sp>
        <p:nvSpPr>
          <p:cNvPr id="6" name="テキスト ボックス 5">
            <a:extLst>
              <a:ext uri="{FF2B5EF4-FFF2-40B4-BE49-F238E27FC236}">
                <a16:creationId xmlns:a16="http://schemas.microsoft.com/office/drawing/2014/main" id="{DF02FA3D-6022-4F8F-880E-A8F4ED2826A4}"/>
              </a:ext>
            </a:extLst>
          </p:cNvPr>
          <p:cNvSpPr txBox="1"/>
          <p:nvPr/>
        </p:nvSpPr>
        <p:spPr>
          <a:xfrm>
            <a:off x="8369710" y="3105834"/>
            <a:ext cx="2775119" cy="646331"/>
          </a:xfrm>
          <a:prstGeom prst="rect">
            <a:avLst/>
          </a:prstGeom>
          <a:noFill/>
        </p:spPr>
        <p:txBody>
          <a:bodyPr wrap="none" rtlCol="0">
            <a:spAutoFit/>
          </a:bodyPr>
          <a:lstStyle/>
          <a:p>
            <a:r>
              <a:rPr kumimoji="1" lang="ja-JP" altLang="en-US" dirty="0"/>
              <a:t>「</a:t>
            </a:r>
            <a:r>
              <a:rPr kumimoji="1" lang="en-US" altLang="ja-JP" dirty="0"/>
              <a:t>Change password</a:t>
            </a:r>
            <a:r>
              <a:rPr kumimoji="1" lang="ja-JP" altLang="en-US" dirty="0"/>
              <a:t>」を</a:t>
            </a:r>
            <a:endParaRPr kumimoji="1" lang="en-US" altLang="ja-JP" dirty="0"/>
          </a:p>
          <a:p>
            <a:r>
              <a:rPr lang="ja-JP" altLang="en-US" dirty="0"/>
              <a:t>クリック</a:t>
            </a:r>
            <a:endParaRPr kumimoji="1" lang="ja-JP" altLang="en-US" dirty="0"/>
          </a:p>
        </p:txBody>
      </p:sp>
      <p:sp>
        <p:nvSpPr>
          <p:cNvPr id="9" name="正方形/長方形 8">
            <a:extLst>
              <a:ext uri="{FF2B5EF4-FFF2-40B4-BE49-F238E27FC236}">
                <a16:creationId xmlns:a16="http://schemas.microsoft.com/office/drawing/2014/main" id="{890A8EAE-7307-4A4B-BA5B-5DAD30E4454F}"/>
              </a:ext>
            </a:extLst>
          </p:cNvPr>
          <p:cNvSpPr/>
          <p:nvPr/>
        </p:nvSpPr>
        <p:spPr>
          <a:xfrm>
            <a:off x="4616245" y="2757948"/>
            <a:ext cx="1312607" cy="3539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a16="http://schemas.microsoft.com/office/drawing/2014/main" id="{184D96F6-6B7D-49C0-9BE3-04BA3E207C14}"/>
              </a:ext>
            </a:extLst>
          </p:cNvPr>
          <p:cNvCxnSpPr>
            <a:stCxn id="6" idx="1"/>
            <a:endCxn id="9" idx="2"/>
          </p:cNvCxnSpPr>
          <p:nvPr/>
        </p:nvCxnSpPr>
        <p:spPr>
          <a:xfrm rot="10800000">
            <a:off x="5272550" y="3111910"/>
            <a:ext cx="3097161" cy="317090"/>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208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1D4A6E-83F9-4187-926F-EE5EEBA75340}"/>
              </a:ext>
            </a:extLst>
          </p:cNvPr>
          <p:cNvSpPr>
            <a:spLocks noGrp="1"/>
          </p:cNvSpPr>
          <p:nvPr>
            <p:ph type="title"/>
          </p:nvPr>
        </p:nvSpPr>
        <p:spPr/>
        <p:txBody>
          <a:bodyPr/>
          <a:lstStyle/>
          <a:p>
            <a:r>
              <a:rPr kumimoji="1" lang="en-US" altLang="ja-JP" dirty="0"/>
              <a:t>MySQL</a:t>
            </a:r>
            <a:r>
              <a:rPr kumimoji="1" lang="ja-JP" altLang="en-US" dirty="0"/>
              <a:t>でデータベースの環境を作る</a:t>
            </a:r>
          </a:p>
        </p:txBody>
      </p:sp>
      <p:sp>
        <p:nvSpPr>
          <p:cNvPr id="3" name="コンテンツ プレースホルダー 2">
            <a:extLst>
              <a:ext uri="{FF2B5EF4-FFF2-40B4-BE49-F238E27FC236}">
                <a16:creationId xmlns:a16="http://schemas.microsoft.com/office/drawing/2014/main" id="{3979447E-63EC-457F-A8C2-D234C52D75B6}"/>
              </a:ext>
            </a:extLst>
          </p:cNvPr>
          <p:cNvSpPr>
            <a:spLocks noGrp="1"/>
          </p:cNvSpPr>
          <p:nvPr>
            <p:ph idx="1"/>
          </p:nvPr>
        </p:nvSpPr>
        <p:spPr/>
        <p:txBody>
          <a:bodyPr/>
          <a:lstStyle/>
          <a:p>
            <a:r>
              <a:rPr kumimoji="1" lang="ja-JP" altLang="en-US" dirty="0"/>
              <a:t>データベースのパスワードの設定</a:t>
            </a:r>
          </a:p>
        </p:txBody>
      </p:sp>
      <p:pic>
        <p:nvPicPr>
          <p:cNvPr id="5" name="図 4">
            <a:extLst>
              <a:ext uri="{FF2B5EF4-FFF2-40B4-BE49-F238E27FC236}">
                <a16:creationId xmlns:a16="http://schemas.microsoft.com/office/drawing/2014/main" id="{9B169380-C440-44C0-9DB5-C5B82A83DF36}"/>
              </a:ext>
            </a:extLst>
          </p:cNvPr>
          <p:cNvPicPr>
            <a:picLocks noChangeAspect="1"/>
          </p:cNvPicPr>
          <p:nvPr/>
        </p:nvPicPr>
        <p:blipFill>
          <a:blip r:embed="rId3"/>
          <a:stretch>
            <a:fillRect/>
          </a:stretch>
        </p:blipFill>
        <p:spPr>
          <a:xfrm>
            <a:off x="838200" y="2274819"/>
            <a:ext cx="10515601" cy="4460528"/>
          </a:xfrm>
          <a:prstGeom prst="rect">
            <a:avLst/>
          </a:prstGeom>
        </p:spPr>
      </p:pic>
      <p:sp>
        <p:nvSpPr>
          <p:cNvPr id="6" name="正方形/長方形 5">
            <a:extLst>
              <a:ext uri="{FF2B5EF4-FFF2-40B4-BE49-F238E27FC236}">
                <a16:creationId xmlns:a16="http://schemas.microsoft.com/office/drawing/2014/main" id="{2C0E6742-D062-48B1-9313-13F43F226AC7}"/>
              </a:ext>
            </a:extLst>
          </p:cNvPr>
          <p:cNvSpPr/>
          <p:nvPr/>
        </p:nvSpPr>
        <p:spPr>
          <a:xfrm>
            <a:off x="4080222" y="4741049"/>
            <a:ext cx="2366682" cy="7299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0B8028B-C0A0-4D95-A1D5-3F55723749F4}"/>
              </a:ext>
            </a:extLst>
          </p:cNvPr>
          <p:cNvSpPr txBox="1"/>
          <p:nvPr/>
        </p:nvSpPr>
        <p:spPr>
          <a:xfrm>
            <a:off x="6865374" y="5154561"/>
            <a:ext cx="4108817" cy="369332"/>
          </a:xfrm>
          <a:prstGeom prst="rect">
            <a:avLst/>
          </a:prstGeom>
          <a:noFill/>
        </p:spPr>
        <p:txBody>
          <a:bodyPr wrap="none" rtlCol="0">
            <a:spAutoFit/>
          </a:bodyPr>
          <a:lstStyle/>
          <a:p>
            <a:r>
              <a:rPr kumimoji="1" lang="ja-JP" altLang="en-US" dirty="0"/>
              <a:t>①パスワードに使用する文字列を入力</a:t>
            </a:r>
          </a:p>
        </p:txBody>
      </p:sp>
      <p:cxnSp>
        <p:nvCxnSpPr>
          <p:cNvPr id="9" name="コネクタ: カギ線 8">
            <a:extLst>
              <a:ext uri="{FF2B5EF4-FFF2-40B4-BE49-F238E27FC236}">
                <a16:creationId xmlns:a16="http://schemas.microsoft.com/office/drawing/2014/main" id="{0C506687-33F1-4C17-B9ED-2B9F92E47DA1}"/>
              </a:ext>
            </a:extLst>
          </p:cNvPr>
          <p:cNvCxnSpPr>
            <a:stCxn id="7" idx="1"/>
            <a:endCxn id="6" idx="3"/>
          </p:cNvCxnSpPr>
          <p:nvPr/>
        </p:nvCxnSpPr>
        <p:spPr>
          <a:xfrm rot="10800000">
            <a:off x="6446904" y="5106041"/>
            <a:ext cx="418470" cy="233186"/>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6FC42EE9-AD29-410A-A6FE-2A23580FEFC4}"/>
              </a:ext>
            </a:extLst>
          </p:cNvPr>
          <p:cNvSpPr/>
          <p:nvPr/>
        </p:nvSpPr>
        <p:spPr>
          <a:xfrm>
            <a:off x="2987390" y="6422923"/>
            <a:ext cx="412114" cy="203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9601E19-D41D-4EBA-8D9A-0888D387F9E5}"/>
              </a:ext>
            </a:extLst>
          </p:cNvPr>
          <p:cNvSpPr txBox="1"/>
          <p:nvPr/>
        </p:nvSpPr>
        <p:spPr>
          <a:xfrm>
            <a:off x="7834273" y="5992297"/>
            <a:ext cx="2031325" cy="369332"/>
          </a:xfrm>
          <a:prstGeom prst="rect">
            <a:avLst/>
          </a:prstGeom>
          <a:noFill/>
        </p:spPr>
        <p:txBody>
          <a:bodyPr wrap="none" rtlCol="0">
            <a:spAutoFit/>
          </a:bodyPr>
          <a:lstStyle/>
          <a:p>
            <a:r>
              <a:rPr kumimoji="1" lang="ja-JP" altLang="en-US" dirty="0"/>
              <a:t>②実行をクリック</a:t>
            </a:r>
          </a:p>
        </p:txBody>
      </p:sp>
      <p:cxnSp>
        <p:nvCxnSpPr>
          <p:cNvPr id="12" name="コネクタ: カギ線 11">
            <a:extLst>
              <a:ext uri="{FF2B5EF4-FFF2-40B4-BE49-F238E27FC236}">
                <a16:creationId xmlns:a16="http://schemas.microsoft.com/office/drawing/2014/main" id="{809C4361-8FFB-4A80-B897-7A32A783DFB1}"/>
              </a:ext>
            </a:extLst>
          </p:cNvPr>
          <p:cNvCxnSpPr>
            <a:cxnSpLocks/>
            <a:stCxn id="11" idx="1"/>
            <a:endCxn id="10" idx="3"/>
          </p:cNvCxnSpPr>
          <p:nvPr/>
        </p:nvCxnSpPr>
        <p:spPr>
          <a:xfrm rot="10800000" flipV="1">
            <a:off x="3399505" y="6176962"/>
            <a:ext cx="4434769" cy="347577"/>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321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5CCCC-E6D6-4355-905D-0C2142679D09}"/>
              </a:ext>
            </a:extLst>
          </p:cNvPr>
          <p:cNvSpPr>
            <a:spLocks noGrp="1"/>
          </p:cNvSpPr>
          <p:nvPr>
            <p:ph type="title"/>
          </p:nvPr>
        </p:nvSpPr>
        <p:spPr/>
        <p:txBody>
          <a:bodyPr/>
          <a:lstStyle/>
          <a:p>
            <a:r>
              <a:rPr kumimoji="1" lang="en-US" altLang="ja-JP" dirty="0"/>
              <a:t>MySQL</a:t>
            </a:r>
            <a:r>
              <a:rPr kumimoji="1" lang="ja-JP" altLang="en-US" dirty="0"/>
              <a:t>でデータベースの環境を作る</a:t>
            </a:r>
          </a:p>
        </p:txBody>
      </p:sp>
      <p:sp>
        <p:nvSpPr>
          <p:cNvPr id="3" name="コンテンツ プレースホルダー 2">
            <a:extLst>
              <a:ext uri="{FF2B5EF4-FFF2-40B4-BE49-F238E27FC236}">
                <a16:creationId xmlns:a16="http://schemas.microsoft.com/office/drawing/2014/main" id="{32D04B0A-0825-4DA5-92C7-6957D0AD172B}"/>
              </a:ext>
            </a:extLst>
          </p:cNvPr>
          <p:cNvSpPr>
            <a:spLocks noGrp="1"/>
          </p:cNvSpPr>
          <p:nvPr>
            <p:ph idx="1"/>
          </p:nvPr>
        </p:nvSpPr>
        <p:spPr/>
        <p:txBody>
          <a:bodyPr/>
          <a:lstStyle/>
          <a:p>
            <a:r>
              <a:rPr kumimoji="1" lang="ja-JP" altLang="en-US" dirty="0"/>
              <a:t>パスワード設定の反映</a:t>
            </a:r>
            <a:endParaRPr kumimoji="1" lang="en-US" altLang="ja-JP" dirty="0"/>
          </a:p>
          <a:p>
            <a:pPr marL="0" indent="0">
              <a:buNone/>
            </a:pPr>
            <a:r>
              <a:rPr kumimoji="1" lang="en-US" altLang="ja-JP" dirty="0"/>
              <a:t>C:\xampp\phpMyAdmin</a:t>
            </a:r>
            <a:r>
              <a:rPr lang="ja-JP" altLang="en-US" dirty="0"/>
              <a:t>にある「</a:t>
            </a:r>
            <a:r>
              <a:rPr lang="en-US" altLang="ja-JP" dirty="0" err="1"/>
              <a:t>config.inc.php</a:t>
            </a:r>
            <a:r>
              <a:rPr lang="ja-JP" altLang="en-US" dirty="0"/>
              <a:t>」をエディタで開く</a:t>
            </a:r>
            <a:endParaRPr kumimoji="1" lang="ja-JP" altLang="en-US" dirty="0"/>
          </a:p>
        </p:txBody>
      </p:sp>
      <p:pic>
        <p:nvPicPr>
          <p:cNvPr id="5" name="図 4">
            <a:extLst>
              <a:ext uri="{FF2B5EF4-FFF2-40B4-BE49-F238E27FC236}">
                <a16:creationId xmlns:a16="http://schemas.microsoft.com/office/drawing/2014/main" id="{393ACFB8-FF8B-43B7-B2C7-D9AF0517ECE1}"/>
              </a:ext>
            </a:extLst>
          </p:cNvPr>
          <p:cNvPicPr>
            <a:picLocks noChangeAspect="1"/>
          </p:cNvPicPr>
          <p:nvPr/>
        </p:nvPicPr>
        <p:blipFill>
          <a:blip r:embed="rId3"/>
          <a:stretch>
            <a:fillRect/>
          </a:stretch>
        </p:blipFill>
        <p:spPr>
          <a:xfrm>
            <a:off x="1903441" y="3134295"/>
            <a:ext cx="5861585" cy="3358579"/>
          </a:xfrm>
          <a:prstGeom prst="rect">
            <a:avLst/>
          </a:prstGeom>
        </p:spPr>
      </p:pic>
    </p:spTree>
    <p:extLst>
      <p:ext uri="{BB962C8B-B14F-4D97-AF65-F5344CB8AC3E}">
        <p14:creationId xmlns:p14="http://schemas.microsoft.com/office/powerpoint/2010/main" val="118632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5CCCC-E6D6-4355-905D-0C2142679D09}"/>
              </a:ext>
            </a:extLst>
          </p:cNvPr>
          <p:cNvSpPr>
            <a:spLocks noGrp="1"/>
          </p:cNvSpPr>
          <p:nvPr>
            <p:ph type="title"/>
          </p:nvPr>
        </p:nvSpPr>
        <p:spPr/>
        <p:txBody>
          <a:bodyPr/>
          <a:lstStyle/>
          <a:p>
            <a:r>
              <a:rPr kumimoji="1" lang="en-US" altLang="ja-JP" dirty="0"/>
              <a:t>MySQL</a:t>
            </a:r>
            <a:r>
              <a:rPr kumimoji="1" lang="ja-JP" altLang="en-US" dirty="0"/>
              <a:t>でデータベースの環境を作る</a:t>
            </a:r>
          </a:p>
        </p:txBody>
      </p:sp>
      <p:sp>
        <p:nvSpPr>
          <p:cNvPr id="3" name="コンテンツ プレースホルダー 2">
            <a:extLst>
              <a:ext uri="{FF2B5EF4-FFF2-40B4-BE49-F238E27FC236}">
                <a16:creationId xmlns:a16="http://schemas.microsoft.com/office/drawing/2014/main" id="{32D04B0A-0825-4DA5-92C7-6957D0AD172B}"/>
              </a:ext>
            </a:extLst>
          </p:cNvPr>
          <p:cNvSpPr>
            <a:spLocks noGrp="1"/>
          </p:cNvSpPr>
          <p:nvPr>
            <p:ph idx="1"/>
          </p:nvPr>
        </p:nvSpPr>
        <p:spPr/>
        <p:txBody>
          <a:bodyPr/>
          <a:lstStyle/>
          <a:p>
            <a:r>
              <a:rPr kumimoji="1" lang="ja-JP" altLang="en-US" dirty="0"/>
              <a:t>パスワード設定の反映</a:t>
            </a:r>
            <a:endParaRPr kumimoji="1" lang="en-US" altLang="ja-JP" dirty="0"/>
          </a:p>
          <a:p>
            <a:pPr marL="0" indent="0">
              <a:buNone/>
            </a:pPr>
            <a:r>
              <a:rPr lang="en-US" altLang="ja-JP" dirty="0"/>
              <a:t>21</a:t>
            </a:r>
            <a:r>
              <a:rPr lang="ja-JP" altLang="en-US" dirty="0"/>
              <a:t>行目に設定したパスワードを代入</a:t>
            </a:r>
            <a:endParaRPr kumimoji="1" lang="en-US" altLang="ja-JP" dirty="0"/>
          </a:p>
          <a:p>
            <a:pPr marL="0" indent="0">
              <a:buNone/>
            </a:pPr>
            <a:endParaRPr kumimoji="1" lang="en-US" altLang="ja-JP" dirty="0"/>
          </a:p>
        </p:txBody>
      </p:sp>
      <p:pic>
        <p:nvPicPr>
          <p:cNvPr id="6" name="図 5">
            <a:extLst>
              <a:ext uri="{FF2B5EF4-FFF2-40B4-BE49-F238E27FC236}">
                <a16:creationId xmlns:a16="http://schemas.microsoft.com/office/drawing/2014/main" id="{ABC302DE-3D28-42AC-9BA1-BD80FEF86A99}"/>
              </a:ext>
            </a:extLst>
          </p:cNvPr>
          <p:cNvPicPr>
            <a:picLocks noChangeAspect="1"/>
          </p:cNvPicPr>
          <p:nvPr/>
        </p:nvPicPr>
        <p:blipFill>
          <a:blip r:embed="rId3"/>
          <a:stretch>
            <a:fillRect/>
          </a:stretch>
        </p:blipFill>
        <p:spPr>
          <a:xfrm>
            <a:off x="2209257" y="3119409"/>
            <a:ext cx="7773485" cy="2610214"/>
          </a:xfrm>
          <a:prstGeom prst="rect">
            <a:avLst/>
          </a:prstGeom>
        </p:spPr>
      </p:pic>
      <p:sp>
        <p:nvSpPr>
          <p:cNvPr id="7" name="正方形/長方形 6">
            <a:extLst>
              <a:ext uri="{FF2B5EF4-FFF2-40B4-BE49-F238E27FC236}">
                <a16:creationId xmlns:a16="http://schemas.microsoft.com/office/drawing/2014/main" id="{F24302C4-E0F0-44A9-A6FB-08B86E2CE5D9}"/>
              </a:ext>
            </a:extLst>
          </p:cNvPr>
          <p:cNvSpPr/>
          <p:nvPr/>
        </p:nvSpPr>
        <p:spPr>
          <a:xfrm>
            <a:off x="8074742" y="4188542"/>
            <a:ext cx="781664" cy="390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06BBE98-6ED5-4F3E-93A5-F1FECACBF1DE}"/>
              </a:ext>
            </a:extLst>
          </p:cNvPr>
          <p:cNvSpPr txBox="1"/>
          <p:nvPr/>
        </p:nvSpPr>
        <p:spPr>
          <a:xfrm>
            <a:off x="10350908" y="4188542"/>
            <a:ext cx="1338828" cy="369332"/>
          </a:xfrm>
          <a:prstGeom prst="rect">
            <a:avLst/>
          </a:prstGeom>
          <a:noFill/>
          <a:ln>
            <a:noFill/>
          </a:ln>
        </p:spPr>
        <p:txBody>
          <a:bodyPr wrap="none" rtlCol="0">
            <a:spAutoFit/>
          </a:bodyPr>
          <a:lstStyle/>
          <a:p>
            <a:r>
              <a:rPr kumimoji="1" lang="ja-JP" altLang="en-US" dirty="0"/>
              <a:t>ここに代入</a:t>
            </a:r>
          </a:p>
        </p:txBody>
      </p:sp>
      <p:cxnSp>
        <p:nvCxnSpPr>
          <p:cNvPr id="10" name="直線矢印コネクタ 9">
            <a:extLst>
              <a:ext uri="{FF2B5EF4-FFF2-40B4-BE49-F238E27FC236}">
                <a16:creationId xmlns:a16="http://schemas.microsoft.com/office/drawing/2014/main" id="{F018E586-0A03-4341-B41A-4AFEF6606BEC}"/>
              </a:ext>
            </a:extLst>
          </p:cNvPr>
          <p:cNvCxnSpPr>
            <a:stCxn id="8" idx="1"/>
            <a:endCxn id="7" idx="3"/>
          </p:cNvCxnSpPr>
          <p:nvPr/>
        </p:nvCxnSpPr>
        <p:spPr>
          <a:xfrm flipH="1">
            <a:off x="8856406" y="4373208"/>
            <a:ext cx="1494502" cy="107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025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BB2904-CAD8-4446-B64B-60E6F6C15C62}"/>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9B8CC8A9-8CEE-42B3-9D82-DEC35C55AE0A}"/>
              </a:ext>
            </a:extLst>
          </p:cNvPr>
          <p:cNvSpPr>
            <a:spLocks noGrp="1"/>
          </p:cNvSpPr>
          <p:nvPr>
            <p:ph idx="1"/>
          </p:nvPr>
        </p:nvSpPr>
        <p:spPr/>
        <p:txBody>
          <a:bodyPr/>
          <a:lstStyle/>
          <a:p>
            <a:pPr marL="0" indent="0">
              <a:buNone/>
            </a:pPr>
            <a:r>
              <a:rPr lang="ja-JP" altLang="en-US" dirty="0"/>
              <a:t>データベースには数種類あるが、本講座ではテーブルデータである「リレーショナルデータベース」を用いる。</a:t>
            </a:r>
            <a:endParaRPr lang="en-US" altLang="ja-JP" dirty="0"/>
          </a:p>
          <a:p>
            <a:pPr marL="0" indent="0">
              <a:buNone/>
            </a:pPr>
            <a:endParaRPr lang="en-US" altLang="ja-JP" dirty="0"/>
          </a:p>
          <a:p>
            <a:pPr marL="0" indent="0" algn="ctr">
              <a:buNone/>
            </a:pPr>
            <a:r>
              <a:rPr lang="ja-JP" altLang="en-US" dirty="0"/>
              <a:t>リレーショナルデータベースのイメージ</a:t>
            </a:r>
            <a:endParaRPr lang="en-US" altLang="ja-JP" dirty="0"/>
          </a:p>
          <a:p>
            <a:pPr marL="0" indent="0">
              <a:buNone/>
            </a:pPr>
            <a:endParaRPr kumimoji="1" lang="en-US" altLang="ja-JP" dirty="0"/>
          </a:p>
          <a:p>
            <a:pPr marL="0" indent="0">
              <a:buNone/>
            </a:pPr>
            <a:endParaRPr kumimoji="1" lang="ja-JP" altLang="en-US" dirty="0"/>
          </a:p>
        </p:txBody>
      </p:sp>
      <p:graphicFrame>
        <p:nvGraphicFramePr>
          <p:cNvPr id="4" name="表 4">
            <a:extLst>
              <a:ext uri="{FF2B5EF4-FFF2-40B4-BE49-F238E27FC236}">
                <a16:creationId xmlns:a16="http://schemas.microsoft.com/office/drawing/2014/main" id="{7E244C86-6FEA-4ED8-949B-B511A9254496}"/>
              </a:ext>
            </a:extLst>
          </p:cNvPr>
          <p:cNvGraphicFramePr>
            <a:graphicFrameLocks noGrp="1"/>
          </p:cNvGraphicFramePr>
          <p:nvPr>
            <p:extLst>
              <p:ext uri="{D42A27DB-BD31-4B8C-83A1-F6EECF244321}">
                <p14:modId xmlns:p14="http://schemas.microsoft.com/office/powerpoint/2010/main" val="1481381525"/>
              </p:ext>
            </p:extLst>
          </p:nvPr>
        </p:nvGraphicFramePr>
        <p:xfrm>
          <a:off x="2031999" y="3743086"/>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07394212"/>
                    </a:ext>
                  </a:extLst>
                </a:gridCol>
                <a:gridCol w="1354667">
                  <a:extLst>
                    <a:ext uri="{9D8B030D-6E8A-4147-A177-3AD203B41FA5}">
                      <a16:colId xmlns:a16="http://schemas.microsoft.com/office/drawing/2014/main" val="971816262"/>
                    </a:ext>
                  </a:extLst>
                </a:gridCol>
                <a:gridCol w="1354667">
                  <a:extLst>
                    <a:ext uri="{9D8B030D-6E8A-4147-A177-3AD203B41FA5}">
                      <a16:colId xmlns:a16="http://schemas.microsoft.com/office/drawing/2014/main" val="775856869"/>
                    </a:ext>
                  </a:extLst>
                </a:gridCol>
                <a:gridCol w="1354667">
                  <a:extLst>
                    <a:ext uri="{9D8B030D-6E8A-4147-A177-3AD203B41FA5}">
                      <a16:colId xmlns:a16="http://schemas.microsoft.com/office/drawing/2014/main" val="284332607"/>
                    </a:ext>
                  </a:extLst>
                </a:gridCol>
                <a:gridCol w="1354667">
                  <a:extLst>
                    <a:ext uri="{9D8B030D-6E8A-4147-A177-3AD203B41FA5}">
                      <a16:colId xmlns:a16="http://schemas.microsoft.com/office/drawing/2014/main" val="2924095246"/>
                    </a:ext>
                  </a:extLst>
                </a:gridCol>
                <a:gridCol w="1354667">
                  <a:extLst>
                    <a:ext uri="{9D8B030D-6E8A-4147-A177-3AD203B41FA5}">
                      <a16:colId xmlns:a16="http://schemas.microsoft.com/office/drawing/2014/main" val="332772816"/>
                    </a:ext>
                  </a:extLst>
                </a:gridCol>
              </a:tblGrid>
              <a:tr h="370840">
                <a:tc>
                  <a:txBody>
                    <a:bodyPr/>
                    <a:lstStyle/>
                    <a:p>
                      <a:r>
                        <a:rPr kumimoji="1" lang="en-US" altLang="ja-JP" dirty="0"/>
                        <a:t>id</a:t>
                      </a:r>
                      <a:endParaRPr kumimoji="1" lang="ja-JP" altLang="en-US" dirty="0"/>
                    </a:p>
                  </a:txBody>
                  <a:tcPr/>
                </a:tc>
                <a:tc>
                  <a:txBody>
                    <a:bodyPr/>
                    <a:lstStyle/>
                    <a:p>
                      <a:r>
                        <a:rPr kumimoji="1" lang="en-US" altLang="ja-JP" dirty="0"/>
                        <a:t>name</a:t>
                      </a:r>
                      <a:endParaRPr kumimoji="1" lang="ja-JP" altLang="en-US" dirty="0"/>
                    </a:p>
                  </a:txBody>
                  <a:tcPr/>
                </a:tc>
                <a:tc>
                  <a:txBody>
                    <a:bodyPr/>
                    <a:lstStyle/>
                    <a:p>
                      <a:r>
                        <a:rPr kumimoji="1" lang="en-US" altLang="ja-JP" dirty="0"/>
                        <a:t>sex</a:t>
                      </a:r>
                      <a:endParaRPr kumimoji="1" lang="ja-JP" altLang="en-US" dirty="0"/>
                    </a:p>
                  </a:txBody>
                  <a:tcPr/>
                </a:tc>
                <a:tc>
                  <a:txBody>
                    <a:bodyPr/>
                    <a:lstStyle/>
                    <a:p>
                      <a:r>
                        <a:rPr kumimoji="1" lang="en-US" altLang="ja-JP" dirty="0"/>
                        <a:t>school</a:t>
                      </a:r>
                      <a:endParaRPr kumimoji="1" lang="ja-JP" altLang="en-US" dirty="0"/>
                    </a:p>
                  </a:txBody>
                  <a:tcPr/>
                </a:tc>
                <a:tc>
                  <a:txBody>
                    <a:bodyPr/>
                    <a:lstStyle/>
                    <a:p>
                      <a:r>
                        <a:rPr kumimoji="1" lang="en-US" altLang="ja-JP" dirty="0"/>
                        <a:t>post</a:t>
                      </a:r>
                      <a:endParaRPr kumimoji="1" lang="ja-JP" altLang="en-US" dirty="0"/>
                    </a:p>
                  </a:txBody>
                  <a:tcPr/>
                </a:tc>
                <a:tc>
                  <a:txBody>
                    <a:bodyPr/>
                    <a:lstStyle/>
                    <a:p>
                      <a:r>
                        <a:rPr kumimoji="1" lang="en-US" altLang="ja-JP" dirty="0"/>
                        <a:t>admin</a:t>
                      </a:r>
                      <a:endParaRPr kumimoji="1" lang="ja-JP" altLang="en-US" dirty="0"/>
                    </a:p>
                  </a:txBody>
                  <a:tcPr/>
                </a:tc>
                <a:extLst>
                  <a:ext uri="{0D108BD9-81ED-4DB2-BD59-A6C34878D82A}">
                    <a16:rowId xmlns:a16="http://schemas.microsoft.com/office/drawing/2014/main" val="2841516152"/>
                  </a:ext>
                </a:extLst>
              </a:tr>
              <a:tr h="370840">
                <a:tc>
                  <a:txBody>
                    <a:bodyPr/>
                    <a:lstStyle/>
                    <a:p>
                      <a:r>
                        <a:rPr kumimoji="1" lang="en-US" altLang="ja-JP" dirty="0"/>
                        <a:t>1</a:t>
                      </a:r>
                      <a:endParaRPr kumimoji="1" lang="ja-JP" altLang="en-US" dirty="0"/>
                    </a:p>
                  </a:txBody>
                  <a:tcPr/>
                </a:tc>
                <a:tc>
                  <a:txBody>
                    <a:bodyPr/>
                    <a:lstStyle/>
                    <a:p>
                      <a:r>
                        <a:rPr kumimoji="1" lang="ja-JP" altLang="en-US" dirty="0"/>
                        <a:t>田中</a:t>
                      </a:r>
                    </a:p>
                  </a:txBody>
                  <a:tcPr/>
                </a:tc>
                <a:tc>
                  <a:txBody>
                    <a:bodyPr/>
                    <a:lstStyle/>
                    <a:p>
                      <a:r>
                        <a:rPr kumimoji="1" lang="en-US" altLang="ja-JP" dirty="0"/>
                        <a:t>F</a:t>
                      </a:r>
                      <a:endParaRPr kumimoji="1" lang="ja-JP" altLang="en-US" dirty="0"/>
                    </a:p>
                  </a:txBody>
                  <a:tcPr/>
                </a:tc>
                <a:tc>
                  <a:txBody>
                    <a:bodyPr/>
                    <a:lstStyle/>
                    <a:p>
                      <a:r>
                        <a:rPr kumimoji="1" lang="ja-JP" altLang="en-US" dirty="0"/>
                        <a:t>○○大学</a:t>
                      </a:r>
                    </a:p>
                  </a:txBody>
                  <a:tcPr/>
                </a:tc>
                <a:tc>
                  <a:txBody>
                    <a:bodyPr/>
                    <a:lstStyle/>
                    <a:p>
                      <a:r>
                        <a:rPr kumimoji="1" lang="ja-JP" altLang="en-US" dirty="0"/>
                        <a:t>学生</a:t>
                      </a:r>
                    </a:p>
                  </a:txBody>
                  <a:tcPr/>
                </a:tc>
                <a:tc>
                  <a:txBody>
                    <a:bodyPr/>
                    <a:lstStyle/>
                    <a:p>
                      <a:r>
                        <a:rPr kumimoji="1" lang="en-US" altLang="ja-JP" dirty="0"/>
                        <a:t>3</a:t>
                      </a:r>
                      <a:endParaRPr kumimoji="1" lang="ja-JP" altLang="en-US" dirty="0"/>
                    </a:p>
                  </a:txBody>
                  <a:tcPr/>
                </a:tc>
                <a:extLst>
                  <a:ext uri="{0D108BD9-81ED-4DB2-BD59-A6C34878D82A}">
                    <a16:rowId xmlns:a16="http://schemas.microsoft.com/office/drawing/2014/main" val="2913190656"/>
                  </a:ext>
                </a:extLst>
              </a:tr>
              <a:tr h="370840">
                <a:tc>
                  <a:txBody>
                    <a:bodyPr/>
                    <a:lstStyle/>
                    <a:p>
                      <a:r>
                        <a:rPr kumimoji="1" lang="en-US" altLang="ja-JP" dirty="0"/>
                        <a:t>2</a:t>
                      </a:r>
                      <a:endParaRPr kumimoji="1" lang="ja-JP" altLang="en-US" dirty="0"/>
                    </a:p>
                  </a:txBody>
                  <a:tcPr/>
                </a:tc>
                <a:tc>
                  <a:txBody>
                    <a:bodyPr/>
                    <a:lstStyle/>
                    <a:p>
                      <a:r>
                        <a:rPr kumimoji="1" lang="ja-JP" altLang="en-US" dirty="0"/>
                        <a:t>鈴木</a:t>
                      </a:r>
                    </a:p>
                  </a:txBody>
                  <a:tcPr/>
                </a:tc>
                <a:tc>
                  <a:txBody>
                    <a:bodyPr/>
                    <a:lstStyle/>
                    <a:p>
                      <a:r>
                        <a:rPr kumimoji="1" lang="en-US" altLang="ja-JP" dirty="0"/>
                        <a:t>M</a:t>
                      </a:r>
                      <a:endParaRPr kumimoji="1" lang="ja-JP" altLang="en-US" dirty="0"/>
                    </a:p>
                  </a:txBody>
                  <a:tcPr/>
                </a:tc>
                <a:tc>
                  <a:txBody>
                    <a:bodyPr/>
                    <a:lstStyle/>
                    <a:p>
                      <a:r>
                        <a:rPr kumimoji="1" lang="ja-JP" altLang="en-US" dirty="0"/>
                        <a:t>△△大学</a:t>
                      </a:r>
                    </a:p>
                  </a:txBody>
                  <a:tcPr/>
                </a:tc>
                <a:tc>
                  <a:txBody>
                    <a:bodyPr/>
                    <a:lstStyle/>
                    <a:p>
                      <a:r>
                        <a:rPr kumimoji="1" lang="ja-JP" altLang="en-US" dirty="0"/>
                        <a:t>教授</a:t>
                      </a:r>
                    </a:p>
                  </a:txBody>
                  <a:tcPr/>
                </a:tc>
                <a:tc>
                  <a:txBody>
                    <a:bodyPr/>
                    <a:lstStyle/>
                    <a:p>
                      <a:r>
                        <a:rPr kumimoji="1" lang="en-US" altLang="ja-JP" dirty="0"/>
                        <a:t>2</a:t>
                      </a:r>
                      <a:endParaRPr kumimoji="1" lang="ja-JP" altLang="en-US" dirty="0"/>
                    </a:p>
                  </a:txBody>
                  <a:tcPr/>
                </a:tc>
                <a:extLst>
                  <a:ext uri="{0D108BD9-81ED-4DB2-BD59-A6C34878D82A}">
                    <a16:rowId xmlns:a16="http://schemas.microsoft.com/office/drawing/2014/main" val="3698398708"/>
                  </a:ext>
                </a:extLst>
              </a:tr>
              <a:tr h="370840">
                <a:tc>
                  <a:txBody>
                    <a:bodyPr/>
                    <a:lstStyle/>
                    <a:p>
                      <a:r>
                        <a:rPr kumimoji="1" lang="en-US" altLang="ja-JP" dirty="0"/>
                        <a:t>3</a:t>
                      </a:r>
                      <a:endParaRPr kumimoji="1" lang="ja-JP" altLang="en-US" dirty="0"/>
                    </a:p>
                  </a:txBody>
                  <a:tcPr/>
                </a:tc>
                <a:tc>
                  <a:txBody>
                    <a:bodyPr/>
                    <a:lstStyle/>
                    <a:p>
                      <a:r>
                        <a:rPr kumimoji="1" lang="ja-JP" altLang="en-US" dirty="0"/>
                        <a:t>高橋</a:t>
                      </a:r>
                    </a:p>
                  </a:txBody>
                  <a:tcPr/>
                </a:tc>
                <a:tc>
                  <a:txBody>
                    <a:bodyPr/>
                    <a:lstStyle/>
                    <a:p>
                      <a:r>
                        <a:rPr kumimoji="1" lang="en-US" altLang="ja-JP" dirty="0"/>
                        <a:t>M</a:t>
                      </a:r>
                      <a:endParaRPr kumimoji="1" lang="ja-JP" altLang="en-US" dirty="0"/>
                    </a:p>
                  </a:txBody>
                  <a:tcPr/>
                </a:tc>
                <a:tc>
                  <a:txBody>
                    <a:bodyPr/>
                    <a:lstStyle/>
                    <a:p>
                      <a:r>
                        <a:rPr kumimoji="1" lang="ja-JP" altLang="en-US" dirty="0"/>
                        <a:t>□□大学</a:t>
                      </a:r>
                    </a:p>
                  </a:txBody>
                  <a:tcPr/>
                </a:tc>
                <a:tc>
                  <a:txBody>
                    <a:bodyPr/>
                    <a:lstStyle/>
                    <a:p>
                      <a:r>
                        <a:rPr kumimoji="1" lang="ja-JP" altLang="en-US" dirty="0"/>
                        <a:t>講師</a:t>
                      </a:r>
                    </a:p>
                  </a:txBody>
                  <a:tcPr/>
                </a:tc>
                <a:tc>
                  <a:txBody>
                    <a:bodyPr/>
                    <a:lstStyle/>
                    <a:p>
                      <a:r>
                        <a:rPr kumimoji="1" lang="en-US" altLang="ja-JP" dirty="0"/>
                        <a:t>2</a:t>
                      </a:r>
                      <a:endParaRPr kumimoji="1" lang="ja-JP" altLang="en-US" dirty="0"/>
                    </a:p>
                  </a:txBody>
                  <a:tcPr/>
                </a:tc>
                <a:extLst>
                  <a:ext uri="{0D108BD9-81ED-4DB2-BD59-A6C34878D82A}">
                    <a16:rowId xmlns:a16="http://schemas.microsoft.com/office/drawing/2014/main" val="2570324057"/>
                  </a:ext>
                </a:extLst>
              </a:tr>
              <a:tr h="370840">
                <a:tc>
                  <a:txBody>
                    <a:bodyPr/>
                    <a:lstStyle/>
                    <a:p>
                      <a:r>
                        <a:rPr kumimoji="1" lang="en-US" altLang="ja-JP" dirty="0"/>
                        <a:t>4</a:t>
                      </a:r>
                      <a:endParaRPr kumimoji="1" lang="ja-JP" altLang="en-US" dirty="0"/>
                    </a:p>
                  </a:txBody>
                  <a:tcPr/>
                </a:tc>
                <a:tc>
                  <a:txBody>
                    <a:bodyPr/>
                    <a:lstStyle/>
                    <a:p>
                      <a:r>
                        <a:rPr kumimoji="1" lang="ja-JP" altLang="en-US" dirty="0"/>
                        <a:t>山田</a:t>
                      </a:r>
                    </a:p>
                  </a:txBody>
                  <a:tcPr/>
                </a:tc>
                <a:tc>
                  <a:txBody>
                    <a:bodyPr/>
                    <a:lstStyle/>
                    <a:p>
                      <a:r>
                        <a:rPr kumimoji="1" lang="en-US" altLang="ja-JP" dirty="0"/>
                        <a:t>F</a:t>
                      </a:r>
                      <a:endParaRPr kumimoji="1" lang="ja-JP" altLang="en-US" dirty="0"/>
                    </a:p>
                  </a:txBody>
                  <a:tcPr/>
                </a:tc>
                <a:tc>
                  <a:txBody>
                    <a:bodyPr/>
                    <a:lstStyle/>
                    <a:p>
                      <a:r>
                        <a:rPr kumimoji="1" lang="ja-JP" altLang="en-US" dirty="0"/>
                        <a:t>◇◇大学</a:t>
                      </a:r>
                    </a:p>
                  </a:txBody>
                  <a:tcPr/>
                </a:tc>
                <a:tc>
                  <a:txBody>
                    <a:bodyPr/>
                    <a:lstStyle/>
                    <a:p>
                      <a:r>
                        <a:rPr kumimoji="1" lang="ja-JP" altLang="en-US" dirty="0"/>
                        <a:t>学生</a:t>
                      </a:r>
                    </a:p>
                  </a:txBody>
                  <a:tcPr/>
                </a:tc>
                <a:tc>
                  <a:txBody>
                    <a:bodyPr/>
                    <a:lstStyle/>
                    <a:p>
                      <a:r>
                        <a:rPr kumimoji="1" lang="en-US" altLang="ja-JP" dirty="0"/>
                        <a:t>3</a:t>
                      </a:r>
                      <a:endParaRPr kumimoji="1" lang="ja-JP" altLang="en-US" dirty="0"/>
                    </a:p>
                  </a:txBody>
                  <a:tcPr/>
                </a:tc>
                <a:extLst>
                  <a:ext uri="{0D108BD9-81ED-4DB2-BD59-A6C34878D82A}">
                    <a16:rowId xmlns:a16="http://schemas.microsoft.com/office/drawing/2014/main" val="2175547275"/>
                  </a:ext>
                </a:extLst>
              </a:tr>
              <a:tr h="370840">
                <a:tc>
                  <a:txBody>
                    <a:bodyPr/>
                    <a:lstStyle/>
                    <a:p>
                      <a:r>
                        <a:rPr kumimoji="1" lang="en-US" altLang="ja-JP" dirty="0"/>
                        <a:t>5</a:t>
                      </a:r>
                      <a:endParaRPr kumimoji="1" lang="ja-JP" altLang="en-US" dirty="0"/>
                    </a:p>
                  </a:txBody>
                  <a:tcPr/>
                </a:tc>
                <a:tc>
                  <a:txBody>
                    <a:bodyPr/>
                    <a:lstStyle/>
                    <a:p>
                      <a:r>
                        <a:rPr kumimoji="1" lang="ja-JP" altLang="en-US" dirty="0"/>
                        <a:t>松崎</a:t>
                      </a:r>
                    </a:p>
                  </a:txBody>
                  <a:tcPr/>
                </a:tc>
                <a:tc>
                  <a:txBody>
                    <a:bodyPr/>
                    <a:lstStyle/>
                    <a:p>
                      <a:r>
                        <a:rPr kumimoji="1" lang="en-US" altLang="ja-JP" dirty="0"/>
                        <a:t>M</a:t>
                      </a:r>
                      <a:endParaRPr kumimoji="1" lang="ja-JP" altLang="en-US" dirty="0"/>
                    </a:p>
                  </a:txBody>
                  <a:tcPr/>
                </a:tc>
                <a:tc>
                  <a:txBody>
                    <a:bodyPr/>
                    <a:lstStyle/>
                    <a:p>
                      <a:r>
                        <a:rPr kumimoji="1" lang="ja-JP" altLang="en-US" dirty="0"/>
                        <a:t>▽▽高校</a:t>
                      </a:r>
                    </a:p>
                  </a:txBody>
                  <a:tcPr/>
                </a:tc>
                <a:tc>
                  <a:txBody>
                    <a:bodyPr/>
                    <a:lstStyle/>
                    <a:p>
                      <a:r>
                        <a:rPr kumimoji="1" lang="ja-JP" altLang="en-US" dirty="0"/>
                        <a:t>学生</a:t>
                      </a:r>
                    </a:p>
                  </a:txBody>
                  <a:tcPr/>
                </a:tc>
                <a:tc>
                  <a:txBody>
                    <a:bodyPr/>
                    <a:lstStyle/>
                    <a:p>
                      <a:r>
                        <a:rPr kumimoji="1" lang="en-US" altLang="ja-JP" dirty="0"/>
                        <a:t>3</a:t>
                      </a:r>
                      <a:endParaRPr kumimoji="1" lang="ja-JP" altLang="en-US" dirty="0"/>
                    </a:p>
                  </a:txBody>
                  <a:tcPr/>
                </a:tc>
                <a:extLst>
                  <a:ext uri="{0D108BD9-81ED-4DB2-BD59-A6C34878D82A}">
                    <a16:rowId xmlns:a16="http://schemas.microsoft.com/office/drawing/2014/main" val="3780807627"/>
                  </a:ext>
                </a:extLst>
              </a:tr>
            </a:tbl>
          </a:graphicData>
        </a:graphic>
      </p:graphicFrame>
    </p:spTree>
    <p:extLst>
      <p:ext uri="{BB962C8B-B14F-4D97-AF65-F5344CB8AC3E}">
        <p14:creationId xmlns:p14="http://schemas.microsoft.com/office/powerpoint/2010/main" val="304424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3253D1-8A44-4960-83BD-A3B50AE2F773}"/>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DFEFD256-FF59-4854-ADEC-2CF8F9CE6437}"/>
              </a:ext>
            </a:extLst>
          </p:cNvPr>
          <p:cNvSpPr>
            <a:spLocks noGrp="1"/>
          </p:cNvSpPr>
          <p:nvPr>
            <p:ph idx="1"/>
          </p:nvPr>
        </p:nvSpPr>
        <p:spPr/>
        <p:txBody>
          <a:bodyPr>
            <a:normAutofit lnSpcReduction="10000"/>
          </a:bodyPr>
          <a:lstStyle/>
          <a:p>
            <a:pPr marL="0" indent="0">
              <a:buNone/>
            </a:pPr>
            <a:r>
              <a:rPr kumimoji="1" lang="en-US" altLang="ja-JP" dirty="0"/>
              <a:t>SQL</a:t>
            </a:r>
            <a:r>
              <a:rPr lang="ja-JP" altLang="en-US" dirty="0"/>
              <a:t>を</a:t>
            </a:r>
            <a:r>
              <a:rPr lang="en-US" altLang="ja-JP" dirty="0"/>
              <a:t>Python</a:t>
            </a:r>
            <a:r>
              <a:rPr lang="ja-JP" altLang="en-US" dirty="0"/>
              <a:t>で実行する場合</a:t>
            </a:r>
            <a:r>
              <a:rPr lang="en-US" altLang="ja-JP" dirty="0" err="1"/>
              <a:t>MySQLdb</a:t>
            </a:r>
            <a:r>
              <a:rPr lang="ja-JP" altLang="en-US" dirty="0"/>
              <a:t>ライブラリを用いて</a:t>
            </a:r>
            <a:endParaRPr lang="en-US" altLang="ja-JP" dirty="0"/>
          </a:p>
          <a:p>
            <a:pPr marL="0" indent="0">
              <a:buNone/>
            </a:pPr>
            <a:endParaRPr kumimoji="1" lang="en-US" altLang="ja-JP" dirty="0"/>
          </a:p>
          <a:p>
            <a:pPr marL="0" indent="0">
              <a:buNone/>
            </a:pPr>
            <a:r>
              <a:rPr kumimoji="1" lang="ja-JP" altLang="en-US" dirty="0"/>
              <a:t>①データベースに接続</a:t>
            </a:r>
            <a:endParaRPr kumimoji="1" lang="en-US" altLang="ja-JP" dirty="0"/>
          </a:p>
          <a:p>
            <a:pPr marL="0" indent="0">
              <a:buNone/>
            </a:pPr>
            <a:r>
              <a:rPr lang="ja-JP" altLang="en-US" dirty="0"/>
              <a:t>②カーソルの作成</a:t>
            </a:r>
            <a:endParaRPr lang="en-US" altLang="ja-JP" dirty="0"/>
          </a:p>
          <a:p>
            <a:pPr marL="0" indent="0">
              <a:buNone/>
            </a:pPr>
            <a:r>
              <a:rPr kumimoji="1" lang="ja-JP" altLang="en-US" dirty="0"/>
              <a:t>③</a:t>
            </a:r>
            <a:r>
              <a:rPr kumimoji="1" lang="en-US" altLang="ja-JP" dirty="0"/>
              <a:t>SQL</a:t>
            </a:r>
            <a:r>
              <a:rPr kumimoji="1" lang="ja-JP" altLang="en-US" dirty="0"/>
              <a:t>文を作成してカーソルに記述</a:t>
            </a:r>
            <a:endParaRPr kumimoji="1" lang="en-US" altLang="ja-JP" dirty="0"/>
          </a:p>
          <a:p>
            <a:pPr marL="0" indent="0">
              <a:buNone/>
            </a:pPr>
            <a:r>
              <a:rPr lang="ja-JP" altLang="en-US" dirty="0"/>
              <a:t>④検索の場合データを表示・他の場合変更を保存</a:t>
            </a:r>
            <a:endParaRPr lang="en-US" altLang="ja-JP" dirty="0"/>
          </a:p>
          <a:p>
            <a:pPr marL="0" indent="0">
              <a:buNone/>
            </a:pPr>
            <a:r>
              <a:rPr kumimoji="1" lang="ja-JP" altLang="en-US" dirty="0"/>
              <a:t>⑤データベースの接続を閉じる</a:t>
            </a:r>
            <a:endParaRPr kumimoji="1" lang="en-US" altLang="ja-JP" dirty="0"/>
          </a:p>
          <a:p>
            <a:pPr marL="0" indent="0">
              <a:buNone/>
            </a:pPr>
            <a:endParaRPr lang="en-US" altLang="ja-JP" dirty="0"/>
          </a:p>
          <a:p>
            <a:pPr marL="0" indent="0">
              <a:buNone/>
            </a:pPr>
            <a:r>
              <a:rPr kumimoji="1" lang="ja-JP" altLang="en-US" dirty="0"/>
              <a:t>の手順でプログラムを作成する。</a:t>
            </a:r>
          </a:p>
        </p:txBody>
      </p:sp>
    </p:spTree>
    <p:extLst>
      <p:ext uri="{BB962C8B-B14F-4D97-AF65-F5344CB8AC3E}">
        <p14:creationId xmlns:p14="http://schemas.microsoft.com/office/powerpoint/2010/main" val="174167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B0DBF4-7857-4ECE-9DFB-AF905D35759C}"/>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10A6C82D-BBF8-4F69-A877-CDE461D98EE3}"/>
              </a:ext>
            </a:extLst>
          </p:cNvPr>
          <p:cNvSpPr>
            <a:spLocks noGrp="1"/>
          </p:cNvSpPr>
          <p:nvPr>
            <p:ph idx="1"/>
          </p:nvPr>
        </p:nvSpPr>
        <p:spPr>
          <a:xfrm>
            <a:off x="838200" y="1825625"/>
            <a:ext cx="10894142" cy="4351338"/>
          </a:xfrm>
        </p:spPr>
        <p:txBody>
          <a:bodyPr>
            <a:normAutofit/>
          </a:bodyPr>
          <a:lstStyle/>
          <a:p>
            <a:r>
              <a:rPr kumimoji="1" lang="en-US" altLang="ja-JP" dirty="0"/>
              <a:t>CREATE(</a:t>
            </a:r>
            <a:r>
              <a:rPr kumimoji="1" lang="ja-JP" altLang="en-US" dirty="0"/>
              <a:t>テーブルの作成</a:t>
            </a:r>
            <a:r>
              <a:rPr kumimoji="1" lang="en-US" altLang="ja-JP" dirty="0"/>
              <a:t>)</a:t>
            </a:r>
          </a:p>
          <a:p>
            <a:pPr marL="0" indent="0">
              <a:buNone/>
            </a:pPr>
            <a:r>
              <a:rPr lang="en-US" altLang="ja-JP" dirty="0"/>
              <a:t>CREATE</a:t>
            </a:r>
            <a:r>
              <a:rPr lang="ja-JP" altLang="en-US" dirty="0"/>
              <a:t>文ではテーブルを作成することができる。</a:t>
            </a:r>
            <a:endParaRPr lang="en-US" altLang="ja-JP" dirty="0"/>
          </a:p>
          <a:p>
            <a:pPr marL="0" indent="0">
              <a:buNone/>
            </a:pPr>
            <a:r>
              <a:rPr kumimoji="1" lang="ja-JP" altLang="en-US" dirty="0"/>
              <a:t>文法としては</a:t>
            </a:r>
            <a:endParaRPr kumimoji="1" lang="en-US" altLang="ja-JP" dirty="0"/>
          </a:p>
          <a:p>
            <a:pPr marL="0" indent="0">
              <a:buNone/>
            </a:pPr>
            <a:endParaRPr lang="en-US" altLang="ja-JP" dirty="0"/>
          </a:p>
          <a:p>
            <a:pPr marL="0" indent="0">
              <a:buNone/>
            </a:pPr>
            <a:r>
              <a:rPr kumimoji="1" lang="en-US" altLang="ja-JP" dirty="0"/>
              <a:t>CREATE TABLE </a:t>
            </a:r>
            <a:r>
              <a:rPr kumimoji="1" lang="ja-JP" altLang="en-US" dirty="0"/>
              <a:t>データベース名</a:t>
            </a:r>
            <a:r>
              <a:rPr kumimoji="1" lang="en-US" altLang="ja-JP" dirty="0"/>
              <a:t>.</a:t>
            </a:r>
            <a:r>
              <a:rPr kumimoji="1" lang="ja-JP" altLang="en-US" dirty="0"/>
              <a:t>テーブル名 </a:t>
            </a:r>
            <a:r>
              <a:rPr kumimoji="1" lang="en-US" altLang="ja-JP" dirty="0"/>
              <a:t>(</a:t>
            </a:r>
            <a:r>
              <a:rPr kumimoji="1" lang="ja-JP" altLang="en-US" dirty="0"/>
              <a:t>項目名</a:t>
            </a:r>
            <a:r>
              <a:rPr kumimoji="1" lang="en-US" altLang="ja-JP" dirty="0"/>
              <a:t>1</a:t>
            </a:r>
            <a:r>
              <a:rPr kumimoji="1" lang="ja-JP" altLang="en-US" dirty="0"/>
              <a:t> 変数型</a:t>
            </a:r>
            <a:r>
              <a:rPr kumimoji="1" lang="en-US" altLang="ja-JP" dirty="0"/>
              <a:t>,</a:t>
            </a:r>
          </a:p>
          <a:p>
            <a:pPr marL="0" indent="0">
              <a:buNone/>
            </a:pPr>
            <a:r>
              <a:rPr lang="ja-JP" altLang="en-US" dirty="0"/>
              <a:t>項目名</a:t>
            </a:r>
            <a:r>
              <a:rPr lang="en-US" altLang="ja-JP" dirty="0"/>
              <a:t>2 </a:t>
            </a:r>
            <a:r>
              <a:rPr lang="ja-JP" altLang="en-US" dirty="0"/>
              <a:t>変数型</a:t>
            </a:r>
            <a:r>
              <a:rPr lang="en-US" altLang="ja-JP" dirty="0"/>
              <a:t>,</a:t>
            </a:r>
            <a:r>
              <a:rPr lang="ja-JP" altLang="en-US" dirty="0"/>
              <a:t>・・・</a:t>
            </a:r>
            <a:r>
              <a:rPr lang="en-US" altLang="ja-JP" dirty="0"/>
              <a:t>,</a:t>
            </a:r>
            <a:r>
              <a:rPr lang="ja-JP" altLang="en-US" dirty="0"/>
              <a:t>項目名</a:t>
            </a:r>
            <a:r>
              <a:rPr lang="en-US" altLang="ja-JP" dirty="0"/>
              <a:t>n </a:t>
            </a:r>
            <a:r>
              <a:rPr lang="ja-JP" altLang="en-US" dirty="0"/>
              <a:t>変数型</a:t>
            </a:r>
            <a:r>
              <a:rPr lang="en-US" altLang="ja-JP" dirty="0"/>
              <a:t>, PRIMARY KEY(</a:t>
            </a:r>
            <a:r>
              <a:rPr lang="ja-JP" altLang="en-US" dirty="0"/>
              <a:t>項目名</a:t>
            </a:r>
            <a:r>
              <a:rPr lang="en-US" altLang="ja-JP" dirty="0"/>
              <a:t>k))</a:t>
            </a:r>
          </a:p>
          <a:p>
            <a:pPr marL="0" indent="0">
              <a:buNone/>
            </a:pPr>
            <a:endParaRPr kumimoji="1" lang="en-US" altLang="ja-JP" dirty="0"/>
          </a:p>
          <a:p>
            <a:pPr marL="0" indent="0">
              <a:buNone/>
            </a:pPr>
            <a:r>
              <a:rPr lang="ja-JP" altLang="en-US" dirty="0"/>
              <a:t>重複のない項目を</a:t>
            </a:r>
            <a:r>
              <a:rPr lang="en-US" altLang="ja-JP" dirty="0"/>
              <a:t>PRIMARY_KEY(</a:t>
            </a:r>
            <a:r>
              <a:rPr lang="ja-JP" altLang="en-US" dirty="0"/>
              <a:t>主キー</a:t>
            </a:r>
            <a:r>
              <a:rPr lang="en-US" altLang="ja-JP" dirty="0"/>
              <a:t>)</a:t>
            </a:r>
            <a:r>
              <a:rPr lang="ja-JP" altLang="en-US" dirty="0"/>
              <a:t>にすることができる</a:t>
            </a:r>
            <a:endParaRPr kumimoji="1" lang="ja-JP" altLang="en-US" dirty="0"/>
          </a:p>
        </p:txBody>
      </p:sp>
    </p:spTree>
    <p:extLst>
      <p:ext uri="{BB962C8B-B14F-4D97-AF65-F5344CB8AC3E}">
        <p14:creationId xmlns:p14="http://schemas.microsoft.com/office/powerpoint/2010/main" val="2143006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DCED32-AA2D-4040-AE90-ED1BB970154D}"/>
              </a:ext>
            </a:extLst>
          </p:cNvPr>
          <p:cNvSpPr>
            <a:spLocks noGrp="1"/>
          </p:cNvSpPr>
          <p:nvPr>
            <p:ph type="title"/>
          </p:nvPr>
        </p:nvSpPr>
        <p:spPr/>
        <p:txBody>
          <a:bodyPr/>
          <a:lstStyle/>
          <a:p>
            <a:r>
              <a:rPr kumimoji="1" lang="ja-JP" altLang="en-US" dirty="0"/>
              <a:t>内容</a:t>
            </a:r>
          </a:p>
        </p:txBody>
      </p:sp>
      <p:sp>
        <p:nvSpPr>
          <p:cNvPr id="3" name="コンテンツ プレースホルダー 2">
            <a:extLst>
              <a:ext uri="{FF2B5EF4-FFF2-40B4-BE49-F238E27FC236}">
                <a16:creationId xmlns:a16="http://schemas.microsoft.com/office/drawing/2014/main" id="{18BABEA1-F13E-4AFA-A90D-43D7DA810052}"/>
              </a:ext>
            </a:extLst>
          </p:cNvPr>
          <p:cNvSpPr>
            <a:spLocks noGrp="1"/>
          </p:cNvSpPr>
          <p:nvPr>
            <p:ph idx="1"/>
          </p:nvPr>
        </p:nvSpPr>
        <p:spPr>
          <a:xfrm>
            <a:off x="838200" y="1825625"/>
            <a:ext cx="10515600" cy="5107912"/>
          </a:xfrm>
        </p:spPr>
        <p:txBody>
          <a:bodyPr>
            <a:normAutofit fontScale="92500" lnSpcReduction="20000"/>
          </a:bodyPr>
          <a:lstStyle/>
          <a:p>
            <a:r>
              <a:rPr kumimoji="1" lang="ja-JP" altLang="en-US" dirty="0"/>
              <a:t>データベースって何？</a:t>
            </a:r>
            <a:endParaRPr kumimoji="1" lang="en-US" altLang="ja-JP" dirty="0"/>
          </a:p>
          <a:p>
            <a:r>
              <a:rPr lang="ja-JP" altLang="en-US" dirty="0"/>
              <a:t>何故データベースを使う？</a:t>
            </a:r>
            <a:endParaRPr lang="en-US" altLang="ja-JP" dirty="0"/>
          </a:p>
          <a:p>
            <a:r>
              <a:rPr lang="en-US" altLang="ja-JP" dirty="0"/>
              <a:t>MySQL</a:t>
            </a:r>
            <a:r>
              <a:rPr lang="ja-JP" altLang="en-US" dirty="0"/>
              <a:t>でデータベースの環境を作る</a:t>
            </a:r>
            <a:endParaRPr lang="en-US" altLang="ja-JP" dirty="0"/>
          </a:p>
          <a:p>
            <a:r>
              <a:rPr kumimoji="1" lang="en-US" altLang="ja-JP" dirty="0"/>
              <a:t>SQL</a:t>
            </a:r>
            <a:r>
              <a:rPr kumimoji="1" lang="ja-JP" altLang="en-US" dirty="0"/>
              <a:t>の基本構文</a:t>
            </a:r>
            <a:endParaRPr kumimoji="1" lang="en-US" altLang="ja-JP" dirty="0"/>
          </a:p>
          <a:p>
            <a:pPr>
              <a:buFont typeface="Wingdings" panose="05000000000000000000" pitchFamily="2" charset="2"/>
              <a:buChar char="Ø"/>
            </a:pPr>
            <a:r>
              <a:rPr lang="en-US" altLang="ja-JP" dirty="0"/>
              <a:t>CREATE(</a:t>
            </a:r>
            <a:r>
              <a:rPr lang="ja-JP" altLang="en-US" dirty="0"/>
              <a:t>テーブル作成</a:t>
            </a:r>
            <a:r>
              <a:rPr lang="en-US" altLang="ja-JP" dirty="0"/>
              <a:t>)</a:t>
            </a:r>
          </a:p>
          <a:p>
            <a:pPr>
              <a:buFont typeface="Wingdings" panose="05000000000000000000" pitchFamily="2" charset="2"/>
              <a:buChar char="Ø"/>
            </a:pPr>
            <a:r>
              <a:rPr lang="en-US" altLang="ja-JP" dirty="0"/>
              <a:t>INSERT(</a:t>
            </a:r>
            <a:r>
              <a:rPr lang="ja-JP" altLang="en-US" dirty="0"/>
              <a:t>データの追加</a:t>
            </a:r>
            <a:r>
              <a:rPr lang="en-US" altLang="ja-JP" dirty="0"/>
              <a:t>)</a:t>
            </a:r>
          </a:p>
          <a:p>
            <a:pPr>
              <a:buFont typeface="Wingdings" panose="05000000000000000000" pitchFamily="2" charset="2"/>
              <a:buChar char="Ø"/>
            </a:pPr>
            <a:r>
              <a:rPr kumimoji="1" lang="en-US" altLang="ja-JP" dirty="0"/>
              <a:t>SELECT(</a:t>
            </a:r>
            <a:r>
              <a:rPr kumimoji="1" lang="ja-JP" altLang="en-US" dirty="0"/>
              <a:t>データの検索</a:t>
            </a:r>
            <a:r>
              <a:rPr kumimoji="1" lang="en-US" altLang="ja-JP" dirty="0"/>
              <a:t>)</a:t>
            </a:r>
          </a:p>
          <a:p>
            <a:pPr>
              <a:buFont typeface="Wingdings" panose="05000000000000000000" pitchFamily="2" charset="2"/>
              <a:buChar char="Ø"/>
            </a:pPr>
            <a:r>
              <a:rPr lang="en-US" altLang="ja-JP" dirty="0"/>
              <a:t>UPDATE(</a:t>
            </a:r>
            <a:r>
              <a:rPr lang="ja-JP" altLang="en-US" dirty="0"/>
              <a:t>データの更新</a:t>
            </a:r>
            <a:r>
              <a:rPr lang="en-US" altLang="ja-JP" dirty="0"/>
              <a:t>)</a:t>
            </a:r>
          </a:p>
          <a:p>
            <a:pPr>
              <a:buFont typeface="Wingdings" panose="05000000000000000000" pitchFamily="2" charset="2"/>
              <a:buChar char="Ø"/>
            </a:pPr>
            <a:r>
              <a:rPr kumimoji="1" lang="en-US" altLang="ja-JP" dirty="0"/>
              <a:t>DELETE(</a:t>
            </a:r>
            <a:r>
              <a:rPr kumimoji="1" lang="ja-JP" altLang="en-US" dirty="0"/>
              <a:t>データの削除</a:t>
            </a:r>
            <a:r>
              <a:rPr kumimoji="1" lang="en-US" altLang="ja-JP" dirty="0"/>
              <a:t>)</a:t>
            </a:r>
          </a:p>
          <a:p>
            <a:pPr>
              <a:buFont typeface="Wingdings" panose="05000000000000000000" pitchFamily="2" charset="2"/>
              <a:buChar char="Ø"/>
            </a:pPr>
            <a:r>
              <a:rPr kumimoji="1" lang="en-US" altLang="ja-JP" dirty="0"/>
              <a:t>DROP(</a:t>
            </a:r>
            <a:r>
              <a:rPr kumimoji="1" lang="ja-JP" altLang="en-US" dirty="0"/>
              <a:t>テーブルの削除</a:t>
            </a:r>
            <a:r>
              <a:rPr kumimoji="1" lang="en-US" altLang="ja-JP" dirty="0"/>
              <a:t>)</a:t>
            </a:r>
          </a:p>
          <a:p>
            <a:pPr>
              <a:buFont typeface="Wingdings" panose="05000000000000000000" pitchFamily="2" charset="2"/>
              <a:buChar char="Ø"/>
            </a:pPr>
            <a:r>
              <a:rPr kumimoji="1" lang="en-US" altLang="ja-JP" dirty="0"/>
              <a:t>ALTER(</a:t>
            </a:r>
            <a:r>
              <a:rPr kumimoji="1" lang="ja-JP" altLang="en-US" dirty="0"/>
              <a:t>構造の改変</a:t>
            </a:r>
            <a:r>
              <a:rPr kumimoji="1" lang="en-US" altLang="ja-JP" dirty="0"/>
              <a:t>)</a:t>
            </a:r>
          </a:p>
          <a:p>
            <a:r>
              <a:rPr lang="ja-JP" altLang="en-US" dirty="0"/>
              <a:t>データベースの設計</a:t>
            </a:r>
            <a:endParaRPr kumimoji="1" lang="ja-JP" altLang="en-US" dirty="0"/>
          </a:p>
        </p:txBody>
      </p:sp>
    </p:spTree>
    <p:extLst>
      <p:ext uri="{BB962C8B-B14F-4D97-AF65-F5344CB8AC3E}">
        <p14:creationId xmlns:p14="http://schemas.microsoft.com/office/powerpoint/2010/main" val="2687127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FEDA1D-146A-4820-94C4-F682A0F1FFD6}"/>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5EA5C279-1BF8-4B9F-8621-D0022D814DED}"/>
              </a:ext>
            </a:extLst>
          </p:cNvPr>
          <p:cNvSpPr>
            <a:spLocks noGrp="1"/>
          </p:cNvSpPr>
          <p:nvPr>
            <p:ph idx="1"/>
          </p:nvPr>
        </p:nvSpPr>
        <p:spPr/>
        <p:txBody>
          <a:bodyPr/>
          <a:lstStyle/>
          <a:p>
            <a:r>
              <a:rPr kumimoji="1" lang="en-US" altLang="ja-JP" dirty="0"/>
              <a:t>CREATE(</a:t>
            </a:r>
            <a:r>
              <a:rPr kumimoji="1" lang="ja-JP" altLang="en-US" dirty="0"/>
              <a:t>テーブルの作成</a:t>
            </a:r>
            <a:r>
              <a:rPr kumimoji="1" lang="en-US" altLang="ja-JP" dirty="0"/>
              <a:t>)</a:t>
            </a:r>
          </a:p>
          <a:p>
            <a:pPr marL="0" indent="0">
              <a:buNone/>
            </a:pPr>
            <a:r>
              <a:rPr lang="ja-JP" altLang="en-US" dirty="0"/>
              <a:t>プログラムから実際にテーブルを作成する</a:t>
            </a:r>
            <a:endParaRPr kumimoji="1" lang="ja-JP" altLang="en-US" dirty="0"/>
          </a:p>
        </p:txBody>
      </p:sp>
      <p:pic>
        <p:nvPicPr>
          <p:cNvPr id="5" name="図 4">
            <a:extLst>
              <a:ext uri="{FF2B5EF4-FFF2-40B4-BE49-F238E27FC236}">
                <a16:creationId xmlns:a16="http://schemas.microsoft.com/office/drawing/2014/main" id="{9147F311-65D9-4BA9-AAC3-FD9F37CED53B}"/>
              </a:ext>
            </a:extLst>
          </p:cNvPr>
          <p:cNvPicPr>
            <a:picLocks noChangeAspect="1"/>
          </p:cNvPicPr>
          <p:nvPr/>
        </p:nvPicPr>
        <p:blipFill>
          <a:blip r:embed="rId3"/>
          <a:stretch>
            <a:fillRect/>
          </a:stretch>
        </p:blipFill>
        <p:spPr>
          <a:xfrm>
            <a:off x="4239587" y="2720340"/>
            <a:ext cx="3712825" cy="4070524"/>
          </a:xfrm>
          <a:prstGeom prst="rect">
            <a:avLst/>
          </a:prstGeom>
        </p:spPr>
      </p:pic>
      <p:sp>
        <p:nvSpPr>
          <p:cNvPr id="4" name="正方形/長方形 3">
            <a:extLst>
              <a:ext uri="{FF2B5EF4-FFF2-40B4-BE49-F238E27FC236}">
                <a16:creationId xmlns:a16="http://schemas.microsoft.com/office/drawing/2014/main" id="{438F2F86-408E-EF9D-C724-3E7A42B42770}"/>
              </a:ext>
            </a:extLst>
          </p:cNvPr>
          <p:cNvSpPr/>
          <p:nvPr/>
        </p:nvSpPr>
        <p:spPr>
          <a:xfrm>
            <a:off x="4476585" y="2743200"/>
            <a:ext cx="1288112" cy="111318"/>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2C6EA9A-12FA-9EF1-261A-98913E3531A1}"/>
              </a:ext>
            </a:extLst>
          </p:cNvPr>
          <p:cNvSpPr/>
          <p:nvPr/>
        </p:nvSpPr>
        <p:spPr>
          <a:xfrm>
            <a:off x="4476586" y="3172570"/>
            <a:ext cx="1963972" cy="111318"/>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0047A47-5DB1-0BE9-1545-C7B1C8D40A55}"/>
              </a:ext>
            </a:extLst>
          </p:cNvPr>
          <p:cNvSpPr/>
          <p:nvPr/>
        </p:nvSpPr>
        <p:spPr>
          <a:xfrm>
            <a:off x="4476585" y="4277802"/>
            <a:ext cx="1868556" cy="174928"/>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D6092B0D-43FA-A0F3-A63B-DDC6831C2D7D}"/>
              </a:ext>
            </a:extLst>
          </p:cNvPr>
          <p:cNvSpPr/>
          <p:nvPr/>
        </p:nvSpPr>
        <p:spPr>
          <a:xfrm>
            <a:off x="4476585" y="6024894"/>
            <a:ext cx="1152938" cy="174928"/>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0990B66-44DC-0E6E-2C65-9F87245C241C}"/>
              </a:ext>
            </a:extLst>
          </p:cNvPr>
          <p:cNvSpPr/>
          <p:nvPr/>
        </p:nvSpPr>
        <p:spPr>
          <a:xfrm>
            <a:off x="4476585" y="6492874"/>
            <a:ext cx="1001864" cy="13851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6400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23E404-3663-431C-9A0E-9EF652ECE22B}"/>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24E73668-CBE3-45BF-80E7-7242D634C6A9}"/>
              </a:ext>
            </a:extLst>
          </p:cNvPr>
          <p:cNvSpPr>
            <a:spLocks noGrp="1"/>
          </p:cNvSpPr>
          <p:nvPr>
            <p:ph idx="1"/>
          </p:nvPr>
        </p:nvSpPr>
        <p:spPr/>
        <p:txBody>
          <a:bodyPr/>
          <a:lstStyle/>
          <a:p>
            <a:r>
              <a:rPr kumimoji="1" lang="en-US" altLang="ja-JP" dirty="0"/>
              <a:t>CREATE(</a:t>
            </a:r>
            <a:r>
              <a:rPr kumimoji="1" lang="ja-JP" altLang="en-US" dirty="0"/>
              <a:t>テーブルの作成</a:t>
            </a:r>
            <a:r>
              <a:rPr kumimoji="1" lang="en-US" altLang="ja-JP" dirty="0"/>
              <a:t>)</a:t>
            </a:r>
            <a:endParaRPr kumimoji="1" lang="ja-JP" altLang="en-US" dirty="0"/>
          </a:p>
        </p:txBody>
      </p:sp>
      <p:pic>
        <p:nvPicPr>
          <p:cNvPr id="5" name="図 4">
            <a:extLst>
              <a:ext uri="{FF2B5EF4-FFF2-40B4-BE49-F238E27FC236}">
                <a16:creationId xmlns:a16="http://schemas.microsoft.com/office/drawing/2014/main" id="{AA2A668A-F43B-459A-A47D-A6D360CBFDA2}"/>
              </a:ext>
            </a:extLst>
          </p:cNvPr>
          <p:cNvPicPr>
            <a:picLocks noChangeAspect="1"/>
          </p:cNvPicPr>
          <p:nvPr/>
        </p:nvPicPr>
        <p:blipFill>
          <a:blip r:embed="rId3"/>
          <a:stretch>
            <a:fillRect/>
          </a:stretch>
        </p:blipFill>
        <p:spPr>
          <a:xfrm>
            <a:off x="838200" y="2362847"/>
            <a:ext cx="10515600" cy="3949053"/>
          </a:xfrm>
          <a:prstGeom prst="rect">
            <a:avLst/>
          </a:prstGeom>
        </p:spPr>
      </p:pic>
      <p:sp>
        <p:nvSpPr>
          <p:cNvPr id="6" name="正方形/長方形 5">
            <a:extLst>
              <a:ext uri="{FF2B5EF4-FFF2-40B4-BE49-F238E27FC236}">
                <a16:creationId xmlns:a16="http://schemas.microsoft.com/office/drawing/2014/main" id="{1B68C123-4DBE-4725-86A1-36E289D71BF7}"/>
              </a:ext>
            </a:extLst>
          </p:cNvPr>
          <p:cNvSpPr/>
          <p:nvPr/>
        </p:nvSpPr>
        <p:spPr>
          <a:xfrm>
            <a:off x="2868561" y="3900948"/>
            <a:ext cx="2145891" cy="2654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CB0FA31-6DAC-4B6D-93A4-C62C00663A4D}"/>
              </a:ext>
            </a:extLst>
          </p:cNvPr>
          <p:cNvSpPr txBox="1"/>
          <p:nvPr/>
        </p:nvSpPr>
        <p:spPr>
          <a:xfrm>
            <a:off x="5781368" y="4001294"/>
            <a:ext cx="3877985" cy="369332"/>
          </a:xfrm>
          <a:prstGeom prst="rect">
            <a:avLst/>
          </a:prstGeom>
          <a:noFill/>
        </p:spPr>
        <p:txBody>
          <a:bodyPr wrap="none" rtlCol="0">
            <a:spAutoFit/>
          </a:bodyPr>
          <a:lstStyle/>
          <a:p>
            <a:r>
              <a:rPr kumimoji="1" lang="ja-JP" altLang="en-US" dirty="0"/>
              <a:t>項目ができていることが確認できる</a:t>
            </a:r>
          </a:p>
        </p:txBody>
      </p:sp>
      <p:cxnSp>
        <p:nvCxnSpPr>
          <p:cNvPr id="9" name="コネクタ: カギ線 8">
            <a:extLst>
              <a:ext uri="{FF2B5EF4-FFF2-40B4-BE49-F238E27FC236}">
                <a16:creationId xmlns:a16="http://schemas.microsoft.com/office/drawing/2014/main" id="{7901D3B4-3D11-4BA1-81C4-C495CF5C078B}"/>
              </a:ext>
            </a:extLst>
          </p:cNvPr>
          <p:cNvCxnSpPr>
            <a:stCxn id="7" idx="1"/>
            <a:endCxn id="6" idx="3"/>
          </p:cNvCxnSpPr>
          <p:nvPr/>
        </p:nvCxnSpPr>
        <p:spPr>
          <a:xfrm rot="10800000">
            <a:off x="5014452" y="4033684"/>
            <a:ext cx="766916" cy="152276"/>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185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2EE5E-2F3E-4BE9-B629-89B593726A98}"/>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8C045DD5-A6C1-4B7B-812A-E6479255F94B}"/>
              </a:ext>
            </a:extLst>
          </p:cNvPr>
          <p:cNvSpPr>
            <a:spLocks noGrp="1"/>
          </p:cNvSpPr>
          <p:nvPr>
            <p:ph idx="1"/>
          </p:nvPr>
        </p:nvSpPr>
        <p:spPr/>
        <p:txBody>
          <a:bodyPr/>
          <a:lstStyle/>
          <a:p>
            <a:r>
              <a:rPr kumimoji="1" lang="en-US" altLang="ja-JP" dirty="0"/>
              <a:t>CREATE(</a:t>
            </a:r>
            <a:r>
              <a:rPr kumimoji="1" lang="ja-JP" altLang="en-US" dirty="0"/>
              <a:t>テーブルの作成</a:t>
            </a:r>
            <a:r>
              <a:rPr kumimoji="1" lang="en-US" altLang="ja-JP" dirty="0"/>
              <a:t>)</a:t>
            </a:r>
          </a:p>
          <a:p>
            <a:pPr>
              <a:buFont typeface="Wingdings" panose="05000000000000000000" pitchFamily="2" charset="2"/>
              <a:buChar char="Ø"/>
            </a:pPr>
            <a:r>
              <a:rPr kumimoji="1" lang="ja-JP" altLang="en-US" dirty="0"/>
              <a:t>変数型</a:t>
            </a:r>
            <a:r>
              <a:rPr kumimoji="1" lang="en-US" altLang="ja-JP" dirty="0"/>
              <a:t>(</a:t>
            </a:r>
            <a:r>
              <a:rPr kumimoji="1" lang="ja-JP" altLang="en-US" dirty="0"/>
              <a:t>整数</a:t>
            </a:r>
            <a:r>
              <a:rPr kumimoji="1" lang="en-US" altLang="ja-JP" dirty="0"/>
              <a:t>)</a:t>
            </a:r>
          </a:p>
          <a:p>
            <a:pPr marL="0" indent="0">
              <a:buNone/>
            </a:pPr>
            <a:endParaRPr kumimoji="1" lang="ja-JP" altLang="en-US" dirty="0"/>
          </a:p>
        </p:txBody>
      </p:sp>
      <p:graphicFrame>
        <p:nvGraphicFramePr>
          <p:cNvPr id="4" name="表 4">
            <a:extLst>
              <a:ext uri="{FF2B5EF4-FFF2-40B4-BE49-F238E27FC236}">
                <a16:creationId xmlns:a16="http://schemas.microsoft.com/office/drawing/2014/main" id="{ACEE261B-34DD-4398-933F-6A88111EE3C0}"/>
              </a:ext>
            </a:extLst>
          </p:cNvPr>
          <p:cNvGraphicFramePr>
            <a:graphicFrameLocks noGrp="1"/>
          </p:cNvGraphicFramePr>
          <p:nvPr>
            <p:extLst>
              <p:ext uri="{D42A27DB-BD31-4B8C-83A1-F6EECF244321}">
                <p14:modId xmlns:p14="http://schemas.microsoft.com/office/powerpoint/2010/main" val="1397418182"/>
              </p:ext>
            </p:extLst>
          </p:nvPr>
        </p:nvGraphicFramePr>
        <p:xfrm>
          <a:off x="3406057" y="2334726"/>
          <a:ext cx="7652775" cy="4450080"/>
        </p:xfrm>
        <a:graphic>
          <a:graphicData uri="http://schemas.openxmlformats.org/drawingml/2006/table">
            <a:tbl>
              <a:tblPr firstRow="1" bandRow="1">
                <a:tableStyleId>{5C22544A-7EE6-4342-B048-85BDC9FD1C3A}</a:tableStyleId>
              </a:tblPr>
              <a:tblGrid>
                <a:gridCol w="1537498">
                  <a:extLst>
                    <a:ext uri="{9D8B030D-6E8A-4147-A177-3AD203B41FA5}">
                      <a16:colId xmlns:a16="http://schemas.microsoft.com/office/drawing/2014/main" val="2335522416"/>
                    </a:ext>
                  </a:extLst>
                </a:gridCol>
                <a:gridCol w="1103944">
                  <a:extLst>
                    <a:ext uri="{9D8B030D-6E8A-4147-A177-3AD203B41FA5}">
                      <a16:colId xmlns:a16="http://schemas.microsoft.com/office/drawing/2014/main" val="673392182"/>
                    </a:ext>
                  </a:extLst>
                </a:gridCol>
                <a:gridCol w="2506439">
                  <a:extLst>
                    <a:ext uri="{9D8B030D-6E8A-4147-A177-3AD203B41FA5}">
                      <a16:colId xmlns:a16="http://schemas.microsoft.com/office/drawing/2014/main" val="1540630631"/>
                    </a:ext>
                  </a:extLst>
                </a:gridCol>
                <a:gridCol w="2504894">
                  <a:extLst>
                    <a:ext uri="{9D8B030D-6E8A-4147-A177-3AD203B41FA5}">
                      <a16:colId xmlns:a16="http://schemas.microsoft.com/office/drawing/2014/main" val="495400147"/>
                    </a:ext>
                  </a:extLst>
                </a:gridCol>
              </a:tblGrid>
              <a:tr h="285432">
                <a:tc>
                  <a:txBody>
                    <a:bodyPr/>
                    <a:lstStyle/>
                    <a:p>
                      <a:r>
                        <a:rPr kumimoji="1" lang="ja-JP" altLang="en-US" sz="1600" dirty="0"/>
                        <a:t>型名</a:t>
                      </a:r>
                    </a:p>
                  </a:txBody>
                  <a:tcPr/>
                </a:tc>
                <a:tc>
                  <a:txBody>
                    <a:bodyPr/>
                    <a:lstStyle/>
                    <a:p>
                      <a:r>
                        <a:rPr kumimoji="1" lang="ja-JP" altLang="en-US" sz="1600" dirty="0"/>
                        <a:t>バイト数</a:t>
                      </a:r>
                    </a:p>
                  </a:txBody>
                  <a:tcPr/>
                </a:tc>
                <a:tc>
                  <a:txBody>
                    <a:bodyPr/>
                    <a:lstStyle/>
                    <a:p>
                      <a:r>
                        <a:rPr kumimoji="1" lang="ja-JP" altLang="en-US" sz="1600" dirty="0"/>
                        <a:t>範囲</a:t>
                      </a:r>
                      <a:r>
                        <a:rPr kumimoji="1" lang="en-US" altLang="ja-JP" sz="1600" dirty="0"/>
                        <a:t>(</a:t>
                      </a:r>
                      <a:r>
                        <a:rPr kumimoji="1" lang="ja-JP" altLang="en-US" sz="1600" dirty="0"/>
                        <a:t>符号あり</a:t>
                      </a:r>
                      <a:r>
                        <a:rPr kumimoji="1" lang="en-US" altLang="ja-JP" sz="1600" dirty="0"/>
                        <a:t>)</a:t>
                      </a:r>
                      <a:endParaRPr kumimoji="1" lang="ja-JP" altLang="en-US" sz="1600" dirty="0"/>
                    </a:p>
                  </a:txBody>
                  <a:tcPr/>
                </a:tc>
                <a:tc>
                  <a:txBody>
                    <a:bodyPr/>
                    <a:lstStyle/>
                    <a:p>
                      <a:r>
                        <a:rPr kumimoji="1" lang="ja-JP" altLang="en-US" sz="1600" dirty="0"/>
                        <a:t>範囲</a:t>
                      </a:r>
                      <a:r>
                        <a:rPr kumimoji="1" lang="en-US" altLang="ja-JP" sz="1600" dirty="0"/>
                        <a:t>(</a:t>
                      </a:r>
                      <a:r>
                        <a:rPr kumimoji="1" lang="ja-JP" altLang="en-US" sz="1600" dirty="0"/>
                        <a:t>符号なし</a:t>
                      </a:r>
                      <a:r>
                        <a:rPr kumimoji="1" lang="en-US" altLang="ja-JP" sz="1600" dirty="0"/>
                        <a:t>)</a:t>
                      </a:r>
                      <a:endParaRPr kumimoji="1" lang="ja-JP" altLang="en-US" sz="1600" dirty="0"/>
                    </a:p>
                  </a:txBody>
                  <a:tcPr/>
                </a:tc>
                <a:extLst>
                  <a:ext uri="{0D108BD9-81ED-4DB2-BD59-A6C34878D82A}">
                    <a16:rowId xmlns:a16="http://schemas.microsoft.com/office/drawing/2014/main" val="3063042861"/>
                  </a:ext>
                </a:extLst>
              </a:tr>
              <a:tr h="700607">
                <a:tc>
                  <a:txBody>
                    <a:bodyPr/>
                    <a:lstStyle/>
                    <a:p>
                      <a:r>
                        <a:rPr kumimoji="1" lang="en-US" altLang="ja-JP" sz="1600" dirty="0"/>
                        <a:t>TINYINT</a:t>
                      </a:r>
                      <a:endParaRPr kumimoji="1" lang="ja-JP" altLang="en-US" sz="1600" dirty="0"/>
                    </a:p>
                  </a:txBody>
                  <a:tcPr/>
                </a:tc>
                <a:tc>
                  <a:txBody>
                    <a:bodyPr/>
                    <a:lstStyle/>
                    <a:p>
                      <a:r>
                        <a:rPr kumimoji="1" lang="en-US" altLang="ja-JP" sz="1600" dirty="0"/>
                        <a:t>1</a:t>
                      </a:r>
                      <a:endParaRPr kumimoji="1" lang="ja-JP" altLang="en-US" sz="1600" dirty="0"/>
                    </a:p>
                  </a:txBody>
                  <a:tcPr/>
                </a:tc>
                <a:tc>
                  <a:txBody>
                    <a:bodyPr/>
                    <a:lstStyle/>
                    <a:p>
                      <a:r>
                        <a:rPr kumimoji="1" lang="en-US" altLang="ja-JP" sz="1600" dirty="0"/>
                        <a:t>-128</a:t>
                      </a:r>
                    </a:p>
                    <a:p>
                      <a:r>
                        <a:rPr kumimoji="1" lang="ja-JP" altLang="en-US" sz="1600" dirty="0"/>
                        <a:t>～</a:t>
                      </a:r>
                      <a:endParaRPr kumimoji="1" lang="en-US" altLang="ja-JP" sz="1600" dirty="0"/>
                    </a:p>
                    <a:p>
                      <a:r>
                        <a:rPr kumimoji="1" lang="en-US" altLang="ja-JP" sz="1600" dirty="0"/>
                        <a:t>127</a:t>
                      </a:r>
                    </a:p>
                  </a:txBody>
                  <a:tcPr/>
                </a:tc>
                <a:tc>
                  <a:txBody>
                    <a:bodyPr/>
                    <a:lstStyle/>
                    <a:p>
                      <a:r>
                        <a:rPr kumimoji="1" lang="en-US" altLang="ja-JP" sz="1600" dirty="0"/>
                        <a:t>0</a:t>
                      </a:r>
                    </a:p>
                    <a:p>
                      <a:r>
                        <a:rPr kumimoji="1" lang="ja-JP" altLang="en-US" sz="1600" dirty="0"/>
                        <a:t>～</a:t>
                      </a:r>
                      <a:endParaRPr kumimoji="1" lang="en-US" altLang="ja-JP" sz="1600" dirty="0"/>
                    </a:p>
                    <a:p>
                      <a:r>
                        <a:rPr kumimoji="1" lang="en-US" altLang="ja-JP" sz="1600" dirty="0"/>
                        <a:t>255</a:t>
                      </a:r>
                    </a:p>
                  </a:txBody>
                  <a:tcPr/>
                </a:tc>
                <a:extLst>
                  <a:ext uri="{0D108BD9-81ED-4DB2-BD59-A6C34878D82A}">
                    <a16:rowId xmlns:a16="http://schemas.microsoft.com/office/drawing/2014/main" val="911140858"/>
                  </a:ext>
                </a:extLst>
              </a:tr>
              <a:tr h="700607">
                <a:tc>
                  <a:txBody>
                    <a:bodyPr/>
                    <a:lstStyle/>
                    <a:p>
                      <a:r>
                        <a:rPr kumimoji="1" lang="en-US" altLang="ja-JP" sz="1600" dirty="0"/>
                        <a:t>SMALLINT</a:t>
                      </a:r>
                      <a:endParaRPr kumimoji="1" lang="ja-JP" altLang="en-US" sz="1600" dirty="0"/>
                    </a:p>
                  </a:txBody>
                  <a:tcPr/>
                </a:tc>
                <a:tc>
                  <a:txBody>
                    <a:bodyPr/>
                    <a:lstStyle/>
                    <a:p>
                      <a:r>
                        <a:rPr kumimoji="1" lang="en-US" altLang="ja-JP" sz="1600" dirty="0"/>
                        <a:t>2</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-32768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t>～</a:t>
                      </a:r>
                      <a:endParaRPr kumimoji="1" lang="en-US" altLang="ja-JP" sz="16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t>32767</a:t>
                      </a:r>
                      <a:endParaRPr kumimoji="1" lang="ja-JP" altLang="en-US" sz="1600" dirty="0"/>
                    </a:p>
                  </a:txBody>
                  <a:tcPr/>
                </a:tc>
                <a:tc>
                  <a:txBody>
                    <a:bodyPr/>
                    <a:lstStyle/>
                    <a:p>
                      <a:r>
                        <a:rPr kumimoji="1" lang="en-US" altLang="ja-JP" sz="1600" dirty="0"/>
                        <a:t>0</a:t>
                      </a:r>
                    </a:p>
                    <a:p>
                      <a:r>
                        <a:rPr kumimoji="1" lang="ja-JP" altLang="en-US" sz="1600" dirty="0"/>
                        <a:t>～</a:t>
                      </a:r>
                      <a:endParaRPr kumimoji="1" lang="en-US" altLang="ja-JP" sz="1600" dirty="0"/>
                    </a:p>
                    <a:p>
                      <a:r>
                        <a:rPr kumimoji="1" lang="en-US" altLang="ja-JP" sz="1600" dirty="0"/>
                        <a:t>65535</a:t>
                      </a:r>
                      <a:endParaRPr kumimoji="1" lang="ja-JP" altLang="en-US" sz="1600" dirty="0"/>
                    </a:p>
                  </a:txBody>
                  <a:tcPr/>
                </a:tc>
                <a:extLst>
                  <a:ext uri="{0D108BD9-81ED-4DB2-BD59-A6C34878D82A}">
                    <a16:rowId xmlns:a16="http://schemas.microsoft.com/office/drawing/2014/main" val="3672961707"/>
                  </a:ext>
                </a:extLst>
              </a:tr>
              <a:tr h="700607">
                <a:tc>
                  <a:txBody>
                    <a:bodyPr/>
                    <a:lstStyle/>
                    <a:p>
                      <a:r>
                        <a:rPr kumimoji="1" lang="en-US" altLang="ja-JP" sz="1600" dirty="0"/>
                        <a:t>MEDIUMINT</a:t>
                      </a:r>
                      <a:endParaRPr kumimoji="1" lang="ja-JP" altLang="en-US" sz="1600" dirty="0"/>
                    </a:p>
                  </a:txBody>
                  <a:tcPr/>
                </a:tc>
                <a:tc>
                  <a:txBody>
                    <a:bodyPr/>
                    <a:lstStyle/>
                    <a:p>
                      <a:r>
                        <a:rPr kumimoji="1" lang="en-US" altLang="ja-JP" sz="1600" dirty="0"/>
                        <a:t>3</a:t>
                      </a:r>
                      <a:endParaRPr kumimoji="1" lang="ja-JP" altLang="en-US" sz="1600" dirty="0"/>
                    </a:p>
                  </a:txBody>
                  <a:tcPr/>
                </a:tc>
                <a:tc>
                  <a:txBody>
                    <a:bodyPr/>
                    <a:lstStyle/>
                    <a:p>
                      <a:r>
                        <a:rPr kumimoji="1" lang="en-US" altLang="ja-JP" sz="1600" dirty="0"/>
                        <a:t>-8388608</a:t>
                      </a:r>
                    </a:p>
                    <a:p>
                      <a:r>
                        <a:rPr kumimoji="1" lang="ja-JP" altLang="en-US" sz="1600" dirty="0"/>
                        <a:t>～</a:t>
                      </a:r>
                      <a:endParaRPr kumimoji="1" lang="en-US" altLang="ja-JP" sz="1600" dirty="0"/>
                    </a:p>
                    <a:p>
                      <a:r>
                        <a:rPr kumimoji="1" lang="en-US" altLang="ja-JP" sz="1600" dirty="0"/>
                        <a:t>8388607</a:t>
                      </a:r>
                      <a:endParaRPr kumimoji="1" lang="ja-JP" altLang="en-US" sz="1600" dirty="0"/>
                    </a:p>
                  </a:txBody>
                  <a:tcPr/>
                </a:tc>
                <a:tc>
                  <a:txBody>
                    <a:bodyPr/>
                    <a:lstStyle/>
                    <a:p>
                      <a:r>
                        <a:rPr kumimoji="1" lang="en-US" altLang="ja-JP" sz="1600" dirty="0"/>
                        <a:t>0</a:t>
                      </a:r>
                    </a:p>
                    <a:p>
                      <a:r>
                        <a:rPr kumimoji="1" lang="ja-JP" altLang="en-US" sz="1600" dirty="0"/>
                        <a:t>～</a:t>
                      </a:r>
                      <a:endParaRPr kumimoji="1" lang="en-US" altLang="ja-JP" sz="1600" dirty="0"/>
                    </a:p>
                    <a:p>
                      <a:r>
                        <a:rPr kumimoji="1" lang="en-US" altLang="ja-JP" sz="1600" dirty="0"/>
                        <a:t>16777215</a:t>
                      </a:r>
                      <a:endParaRPr kumimoji="1" lang="ja-JP" altLang="en-US" sz="1600" dirty="0"/>
                    </a:p>
                  </a:txBody>
                  <a:tcPr/>
                </a:tc>
                <a:extLst>
                  <a:ext uri="{0D108BD9-81ED-4DB2-BD59-A6C34878D82A}">
                    <a16:rowId xmlns:a16="http://schemas.microsoft.com/office/drawing/2014/main" val="984249454"/>
                  </a:ext>
                </a:extLst>
              </a:tr>
              <a:tr h="700607">
                <a:tc>
                  <a:txBody>
                    <a:bodyPr/>
                    <a:lstStyle/>
                    <a:p>
                      <a:r>
                        <a:rPr kumimoji="1" lang="en-US" altLang="ja-JP" sz="1600" dirty="0"/>
                        <a:t>INT</a:t>
                      </a:r>
                      <a:endParaRPr kumimoji="1" lang="ja-JP" altLang="en-US" sz="1600" dirty="0"/>
                    </a:p>
                  </a:txBody>
                  <a:tcPr/>
                </a:tc>
                <a:tc>
                  <a:txBody>
                    <a:bodyPr/>
                    <a:lstStyle/>
                    <a:p>
                      <a:r>
                        <a:rPr kumimoji="1" lang="en-US" altLang="ja-JP" sz="1600" dirty="0"/>
                        <a:t>4</a:t>
                      </a:r>
                      <a:endParaRPr kumimoji="1" lang="ja-JP" altLang="en-US" sz="1600" dirty="0"/>
                    </a:p>
                  </a:txBody>
                  <a:tcPr/>
                </a:tc>
                <a:tc>
                  <a:txBody>
                    <a:bodyPr/>
                    <a:lstStyle/>
                    <a:p>
                      <a:r>
                        <a:rPr kumimoji="1" lang="en-US" altLang="ja-JP" sz="1600" dirty="0"/>
                        <a:t>-2147483648</a:t>
                      </a:r>
                    </a:p>
                    <a:p>
                      <a:r>
                        <a:rPr kumimoji="1" lang="ja-JP" altLang="en-US" sz="1600" dirty="0"/>
                        <a:t>～</a:t>
                      </a:r>
                      <a:endParaRPr kumimoji="1" lang="en-US" altLang="ja-JP" sz="1600" dirty="0"/>
                    </a:p>
                    <a:p>
                      <a:r>
                        <a:rPr lang="en-US" altLang="ja-JP" sz="1600" dirty="0"/>
                        <a:t>2147483647</a:t>
                      </a:r>
                      <a:endParaRPr kumimoji="1" lang="ja-JP" altLang="en-US" sz="1600" dirty="0"/>
                    </a:p>
                  </a:txBody>
                  <a:tcPr/>
                </a:tc>
                <a:tc>
                  <a:txBody>
                    <a:bodyPr/>
                    <a:lstStyle/>
                    <a:p>
                      <a:r>
                        <a:rPr kumimoji="1" lang="en-US" altLang="ja-JP" sz="1600" dirty="0"/>
                        <a:t>0</a:t>
                      </a:r>
                    </a:p>
                    <a:p>
                      <a:r>
                        <a:rPr kumimoji="1" lang="ja-JP" altLang="en-US" sz="1600" dirty="0"/>
                        <a:t>～</a:t>
                      </a:r>
                      <a:endParaRPr kumimoji="1" lang="en-US" altLang="ja-JP" sz="1600" dirty="0"/>
                    </a:p>
                    <a:p>
                      <a:r>
                        <a:rPr kumimoji="1" lang="en-US" altLang="ja-JP" sz="1600" dirty="0"/>
                        <a:t>4294967295</a:t>
                      </a:r>
                      <a:endParaRPr kumimoji="1" lang="ja-JP" altLang="en-US" sz="1600" dirty="0"/>
                    </a:p>
                  </a:txBody>
                  <a:tcPr/>
                </a:tc>
                <a:extLst>
                  <a:ext uri="{0D108BD9-81ED-4DB2-BD59-A6C34878D82A}">
                    <a16:rowId xmlns:a16="http://schemas.microsoft.com/office/drawing/2014/main" val="2835097332"/>
                  </a:ext>
                </a:extLst>
              </a:tr>
              <a:tr h="801234">
                <a:tc>
                  <a:txBody>
                    <a:bodyPr/>
                    <a:lstStyle/>
                    <a:p>
                      <a:r>
                        <a:rPr kumimoji="1" lang="en-US" altLang="ja-JP" sz="1600" dirty="0"/>
                        <a:t>BIGINT</a:t>
                      </a:r>
                      <a:endParaRPr kumimoji="1" lang="ja-JP" altLang="en-US" sz="1600" dirty="0"/>
                    </a:p>
                  </a:txBody>
                  <a:tcPr/>
                </a:tc>
                <a:tc>
                  <a:txBody>
                    <a:bodyPr/>
                    <a:lstStyle/>
                    <a:p>
                      <a:r>
                        <a:rPr kumimoji="1" lang="en-US" altLang="ja-JP" sz="1600" dirty="0"/>
                        <a:t>8</a:t>
                      </a:r>
                      <a:endParaRPr kumimoji="1" lang="ja-JP" altLang="en-US" sz="1600" dirty="0"/>
                    </a:p>
                  </a:txBody>
                  <a:tcPr/>
                </a:tc>
                <a:tc>
                  <a:txBody>
                    <a:bodyPr/>
                    <a:lstStyle/>
                    <a:p>
                      <a:r>
                        <a:rPr kumimoji="1" lang="en-US" altLang="ja-JP" sz="1600" dirty="0"/>
                        <a:t>-9223372036854775808</a:t>
                      </a:r>
                      <a:r>
                        <a:rPr kumimoji="1" lang="ja-JP" altLang="en-US" sz="1600" dirty="0"/>
                        <a:t>～</a:t>
                      </a:r>
                      <a:r>
                        <a:rPr lang="en-US" altLang="ja-JP" sz="1600" dirty="0"/>
                        <a:t>9223372036854775807</a:t>
                      </a:r>
                      <a:endParaRPr kumimoji="1" lang="ja-JP" altLang="en-US" sz="1600" dirty="0"/>
                    </a:p>
                  </a:txBody>
                  <a:tcPr/>
                </a:tc>
                <a:tc>
                  <a:txBody>
                    <a:bodyPr/>
                    <a:lstStyle/>
                    <a:p>
                      <a:r>
                        <a:rPr kumimoji="1" lang="en-US" altLang="ja-JP" sz="1600" dirty="0"/>
                        <a:t>0</a:t>
                      </a:r>
                    </a:p>
                    <a:p>
                      <a:r>
                        <a:rPr kumimoji="1" lang="ja-JP" altLang="en-US" sz="1600" dirty="0"/>
                        <a:t>～</a:t>
                      </a:r>
                      <a:r>
                        <a:rPr lang="en-US" altLang="ja-JP" sz="1600" dirty="0"/>
                        <a:t>18446744073709551615</a:t>
                      </a:r>
                      <a:endParaRPr kumimoji="1" lang="ja-JP" altLang="en-US" sz="1600" dirty="0"/>
                    </a:p>
                  </a:txBody>
                  <a:tcPr/>
                </a:tc>
                <a:extLst>
                  <a:ext uri="{0D108BD9-81ED-4DB2-BD59-A6C34878D82A}">
                    <a16:rowId xmlns:a16="http://schemas.microsoft.com/office/drawing/2014/main" val="780470125"/>
                  </a:ext>
                </a:extLst>
              </a:tr>
            </a:tbl>
          </a:graphicData>
        </a:graphic>
      </p:graphicFrame>
    </p:spTree>
    <p:extLst>
      <p:ext uri="{BB962C8B-B14F-4D97-AF65-F5344CB8AC3E}">
        <p14:creationId xmlns:p14="http://schemas.microsoft.com/office/powerpoint/2010/main" val="3768022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049D7A-2ED2-4257-8A6A-A331B9E98381}"/>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D53439E6-F406-4017-B192-10015933B877}"/>
              </a:ext>
            </a:extLst>
          </p:cNvPr>
          <p:cNvSpPr>
            <a:spLocks noGrp="1"/>
          </p:cNvSpPr>
          <p:nvPr>
            <p:ph idx="1"/>
          </p:nvPr>
        </p:nvSpPr>
        <p:spPr/>
        <p:txBody>
          <a:bodyPr/>
          <a:lstStyle/>
          <a:p>
            <a:r>
              <a:rPr kumimoji="1" lang="en-US" altLang="ja-JP" dirty="0"/>
              <a:t>CREATE(</a:t>
            </a:r>
            <a:r>
              <a:rPr kumimoji="1" lang="ja-JP" altLang="en-US" dirty="0"/>
              <a:t>テーブルの作成</a:t>
            </a:r>
            <a:r>
              <a:rPr kumimoji="1" lang="en-US" altLang="ja-JP" dirty="0"/>
              <a:t>)</a:t>
            </a:r>
          </a:p>
          <a:p>
            <a:pPr>
              <a:buFont typeface="Wingdings" panose="05000000000000000000" pitchFamily="2" charset="2"/>
              <a:buChar char="Ø"/>
            </a:pPr>
            <a:r>
              <a:rPr lang="ja-JP" altLang="en-US" dirty="0"/>
              <a:t>変数型</a:t>
            </a:r>
            <a:r>
              <a:rPr lang="en-US" altLang="ja-JP" dirty="0"/>
              <a:t>(</a:t>
            </a:r>
            <a:r>
              <a:rPr lang="ja-JP" altLang="en-US" dirty="0"/>
              <a:t>浮動小数点</a:t>
            </a:r>
            <a:r>
              <a:rPr lang="en-US" altLang="ja-JP" dirty="0"/>
              <a:t>)</a:t>
            </a:r>
            <a:endParaRPr kumimoji="1" lang="ja-JP" altLang="en-US" dirty="0"/>
          </a:p>
        </p:txBody>
      </p:sp>
      <p:graphicFrame>
        <p:nvGraphicFramePr>
          <p:cNvPr id="4" name="表 4">
            <a:extLst>
              <a:ext uri="{FF2B5EF4-FFF2-40B4-BE49-F238E27FC236}">
                <a16:creationId xmlns:a16="http://schemas.microsoft.com/office/drawing/2014/main" id="{07D0558B-02FD-4751-9C2B-DB04CF5FD8E1}"/>
              </a:ext>
            </a:extLst>
          </p:cNvPr>
          <p:cNvGraphicFramePr>
            <a:graphicFrameLocks noGrp="1"/>
          </p:cNvGraphicFramePr>
          <p:nvPr>
            <p:extLst>
              <p:ext uri="{D42A27DB-BD31-4B8C-83A1-F6EECF244321}">
                <p14:modId xmlns:p14="http://schemas.microsoft.com/office/powerpoint/2010/main" val="403775384"/>
              </p:ext>
            </p:extLst>
          </p:nvPr>
        </p:nvGraphicFramePr>
        <p:xfrm>
          <a:off x="838200" y="2887677"/>
          <a:ext cx="10515600" cy="1651000"/>
        </p:xfrm>
        <a:graphic>
          <a:graphicData uri="http://schemas.openxmlformats.org/drawingml/2006/table">
            <a:tbl>
              <a:tblPr firstRow="1" bandRow="1">
                <a:tableStyleId>{5C22544A-7EE6-4342-B048-85BDC9FD1C3A}</a:tableStyleId>
              </a:tblPr>
              <a:tblGrid>
                <a:gridCol w="1358867">
                  <a:extLst>
                    <a:ext uri="{9D8B030D-6E8A-4147-A177-3AD203B41FA5}">
                      <a16:colId xmlns:a16="http://schemas.microsoft.com/office/drawing/2014/main" val="3077752838"/>
                    </a:ext>
                  </a:extLst>
                </a:gridCol>
                <a:gridCol w="1331588">
                  <a:extLst>
                    <a:ext uri="{9D8B030D-6E8A-4147-A177-3AD203B41FA5}">
                      <a16:colId xmlns:a16="http://schemas.microsoft.com/office/drawing/2014/main" val="3113805494"/>
                    </a:ext>
                  </a:extLst>
                </a:gridCol>
                <a:gridCol w="1051521">
                  <a:extLst>
                    <a:ext uri="{9D8B030D-6E8A-4147-A177-3AD203B41FA5}">
                      <a16:colId xmlns:a16="http://schemas.microsoft.com/office/drawing/2014/main" val="3157961609"/>
                    </a:ext>
                  </a:extLst>
                </a:gridCol>
                <a:gridCol w="3986761">
                  <a:extLst>
                    <a:ext uri="{9D8B030D-6E8A-4147-A177-3AD203B41FA5}">
                      <a16:colId xmlns:a16="http://schemas.microsoft.com/office/drawing/2014/main" val="2003513443"/>
                    </a:ext>
                  </a:extLst>
                </a:gridCol>
                <a:gridCol w="2786863">
                  <a:extLst>
                    <a:ext uri="{9D8B030D-6E8A-4147-A177-3AD203B41FA5}">
                      <a16:colId xmlns:a16="http://schemas.microsoft.com/office/drawing/2014/main" val="595346955"/>
                    </a:ext>
                  </a:extLst>
                </a:gridCol>
              </a:tblGrid>
              <a:tr h="370840">
                <a:tc>
                  <a:txBody>
                    <a:bodyPr/>
                    <a:lstStyle/>
                    <a:p>
                      <a:r>
                        <a:rPr kumimoji="1" lang="ja-JP" altLang="en-US" dirty="0"/>
                        <a:t>変数型</a:t>
                      </a:r>
                    </a:p>
                  </a:txBody>
                  <a:tcPr/>
                </a:tc>
                <a:tc>
                  <a:txBody>
                    <a:bodyPr/>
                    <a:lstStyle/>
                    <a:p>
                      <a:r>
                        <a:rPr kumimoji="1" lang="ja-JP" altLang="en-US" dirty="0"/>
                        <a:t>バイト数</a:t>
                      </a:r>
                    </a:p>
                  </a:txBody>
                  <a:tcPr/>
                </a:tc>
                <a:tc>
                  <a:txBody>
                    <a:bodyPr/>
                    <a:lstStyle/>
                    <a:p>
                      <a:r>
                        <a:rPr kumimoji="1" lang="ja-JP" altLang="en-US" dirty="0"/>
                        <a:t>精度</a:t>
                      </a:r>
                    </a:p>
                  </a:txBody>
                  <a:tcPr/>
                </a:tc>
                <a:tc>
                  <a:txBody>
                    <a:bodyPr/>
                    <a:lstStyle/>
                    <a:p>
                      <a:r>
                        <a:rPr kumimoji="1" lang="ja-JP" altLang="en-US" dirty="0"/>
                        <a:t>使い方</a:t>
                      </a:r>
                    </a:p>
                  </a:txBody>
                  <a:tcPr/>
                </a:tc>
                <a:tc>
                  <a:txBody>
                    <a:bodyPr/>
                    <a:lstStyle/>
                    <a:p>
                      <a:r>
                        <a:rPr kumimoji="1" lang="ja-JP" altLang="en-US" dirty="0"/>
                        <a:t>使い分け</a:t>
                      </a:r>
                    </a:p>
                  </a:txBody>
                  <a:tcPr/>
                </a:tc>
                <a:extLst>
                  <a:ext uri="{0D108BD9-81ED-4DB2-BD59-A6C34878D82A}">
                    <a16:rowId xmlns:a16="http://schemas.microsoft.com/office/drawing/2014/main" val="800198063"/>
                  </a:ext>
                </a:extLst>
              </a:tr>
              <a:tr h="370840">
                <a:tc>
                  <a:txBody>
                    <a:bodyPr/>
                    <a:lstStyle/>
                    <a:p>
                      <a:r>
                        <a:rPr kumimoji="1" lang="en-US" altLang="ja-JP" dirty="0"/>
                        <a:t>FLOAT</a:t>
                      </a:r>
                      <a:endParaRPr kumimoji="1" lang="ja-JP" altLang="en-US" dirty="0"/>
                    </a:p>
                  </a:txBody>
                  <a:tcPr/>
                </a:tc>
                <a:tc>
                  <a:txBody>
                    <a:bodyPr/>
                    <a:lstStyle/>
                    <a:p>
                      <a:r>
                        <a:rPr kumimoji="1" lang="en-US" altLang="ja-JP" dirty="0"/>
                        <a:t>4</a:t>
                      </a:r>
                      <a:endParaRPr kumimoji="1" lang="ja-JP" altLang="en-US" dirty="0"/>
                    </a:p>
                  </a:txBody>
                  <a:tcPr/>
                </a:tc>
                <a:tc>
                  <a:txBody>
                    <a:bodyPr/>
                    <a:lstStyle/>
                    <a:p>
                      <a:r>
                        <a:rPr kumimoji="1" lang="en-US" altLang="ja-JP" dirty="0"/>
                        <a:t>0~23</a:t>
                      </a:r>
                      <a:endParaRPr kumimoji="1" lang="ja-JP" altLang="en-US" dirty="0"/>
                    </a:p>
                  </a:txBody>
                  <a:tcPr/>
                </a:tc>
                <a:tc>
                  <a:txBody>
                    <a:bodyPr/>
                    <a:lstStyle/>
                    <a:p>
                      <a:r>
                        <a:rPr kumimoji="1" lang="en-US" altLang="ja-JP" dirty="0"/>
                        <a:t>FLOAT(</a:t>
                      </a:r>
                      <a:r>
                        <a:rPr kumimoji="1" lang="ja-JP" altLang="en-US" dirty="0"/>
                        <a:t>桁数</a:t>
                      </a:r>
                      <a:r>
                        <a:rPr kumimoji="1" lang="en-US" altLang="ja-JP" dirty="0"/>
                        <a:t>,</a:t>
                      </a:r>
                      <a:r>
                        <a:rPr kumimoji="1" lang="ja-JP" altLang="en-US" dirty="0"/>
                        <a:t>小数点以下桁数</a:t>
                      </a:r>
                      <a:r>
                        <a:rPr kumimoji="1" lang="en-US" altLang="ja-JP" dirty="0"/>
                        <a:t>)</a:t>
                      </a:r>
                      <a:endParaRPr kumimoji="1" lang="ja-JP" altLang="en-US" dirty="0"/>
                    </a:p>
                  </a:txBody>
                  <a:tcPr/>
                </a:tc>
                <a:tc>
                  <a:txBody>
                    <a:bodyPr/>
                    <a:lstStyle/>
                    <a:p>
                      <a:r>
                        <a:rPr kumimoji="1" lang="ja-JP" altLang="en-US" dirty="0"/>
                        <a:t>小数点第</a:t>
                      </a:r>
                      <a:r>
                        <a:rPr kumimoji="1" lang="en-US" altLang="ja-JP" dirty="0"/>
                        <a:t>7</a:t>
                      </a:r>
                      <a:r>
                        <a:rPr kumimoji="1" lang="ja-JP" altLang="en-US" dirty="0"/>
                        <a:t>位までの精度が要求される場合</a:t>
                      </a:r>
                    </a:p>
                  </a:txBody>
                  <a:tcPr/>
                </a:tc>
                <a:extLst>
                  <a:ext uri="{0D108BD9-81ED-4DB2-BD59-A6C34878D82A}">
                    <a16:rowId xmlns:a16="http://schemas.microsoft.com/office/drawing/2014/main" val="1293972494"/>
                  </a:ext>
                </a:extLst>
              </a:tr>
              <a:tr h="370840">
                <a:tc>
                  <a:txBody>
                    <a:bodyPr/>
                    <a:lstStyle/>
                    <a:p>
                      <a:r>
                        <a:rPr kumimoji="1" lang="en-US" altLang="ja-JP" dirty="0"/>
                        <a:t>DOUBLE</a:t>
                      </a:r>
                      <a:endParaRPr kumimoji="1" lang="ja-JP" altLang="en-US" dirty="0"/>
                    </a:p>
                  </a:txBody>
                  <a:tcPr/>
                </a:tc>
                <a:tc>
                  <a:txBody>
                    <a:bodyPr/>
                    <a:lstStyle/>
                    <a:p>
                      <a:r>
                        <a:rPr kumimoji="1" lang="en-US" altLang="ja-JP" dirty="0"/>
                        <a:t>8</a:t>
                      </a:r>
                      <a:endParaRPr kumimoji="1" lang="ja-JP" altLang="en-US" dirty="0"/>
                    </a:p>
                  </a:txBody>
                  <a:tcPr/>
                </a:tc>
                <a:tc>
                  <a:txBody>
                    <a:bodyPr/>
                    <a:lstStyle/>
                    <a:p>
                      <a:r>
                        <a:rPr kumimoji="1" lang="en-US" altLang="ja-JP" dirty="0"/>
                        <a:t>24~53</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DOUBLE(</a:t>
                      </a:r>
                      <a:r>
                        <a:rPr kumimoji="1" lang="ja-JP" altLang="en-US" dirty="0"/>
                        <a:t>桁数</a:t>
                      </a:r>
                      <a:r>
                        <a:rPr kumimoji="1" lang="en-US" altLang="ja-JP" dirty="0"/>
                        <a:t>,</a:t>
                      </a:r>
                      <a:r>
                        <a:rPr kumimoji="1" lang="ja-JP" altLang="en-US" dirty="0"/>
                        <a:t>小数点以下桁数</a:t>
                      </a:r>
                      <a:r>
                        <a:rPr kumimoji="1" lang="en-US" altLang="ja-JP" dirty="0"/>
                        <a:t>)</a:t>
                      </a:r>
                      <a:endParaRPr kumimoji="1" lang="ja-JP" altLang="en-US" dirty="0"/>
                    </a:p>
                  </a:txBody>
                  <a:tcPr/>
                </a:tc>
                <a:tc>
                  <a:txBody>
                    <a:bodyPr/>
                    <a:lstStyle/>
                    <a:p>
                      <a:r>
                        <a:rPr kumimoji="1" lang="ja-JP" altLang="en-US" dirty="0"/>
                        <a:t>小数点第</a:t>
                      </a:r>
                      <a:r>
                        <a:rPr kumimoji="1" lang="en-US" altLang="ja-JP" dirty="0"/>
                        <a:t>15</a:t>
                      </a:r>
                      <a:r>
                        <a:rPr kumimoji="1" lang="ja-JP" altLang="en-US" dirty="0"/>
                        <a:t>位までの精度が要求される場合</a:t>
                      </a:r>
                    </a:p>
                  </a:txBody>
                  <a:tcPr/>
                </a:tc>
                <a:extLst>
                  <a:ext uri="{0D108BD9-81ED-4DB2-BD59-A6C34878D82A}">
                    <a16:rowId xmlns:a16="http://schemas.microsoft.com/office/drawing/2014/main" val="8116699"/>
                  </a:ext>
                </a:extLst>
              </a:tr>
            </a:tbl>
          </a:graphicData>
        </a:graphic>
      </p:graphicFrame>
    </p:spTree>
    <p:extLst>
      <p:ext uri="{BB962C8B-B14F-4D97-AF65-F5344CB8AC3E}">
        <p14:creationId xmlns:p14="http://schemas.microsoft.com/office/powerpoint/2010/main" val="504941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EEDACC-AD1F-448D-B246-DFD89B3EC362}"/>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4569F9FD-A928-474C-8768-7FF3D8D35358}"/>
              </a:ext>
            </a:extLst>
          </p:cNvPr>
          <p:cNvSpPr>
            <a:spLocks noGrp="1"/>
          </p:cNvSpPr>
          <p:nvPr>
            <p:ph idx="1"/>
          </p:nvPr>
        </p:nvSpPr>
        <p:spPr/>
        <p:txBody>
          <a:bodyPr/>
          <a:lstStyle/>
          <a:p>
            <a:r>
              <a:rPr kumimoji="1" lang="en-US" altLang="ja-JP" dirty="0"/>
              <a:t>CREATE(</a:t>
            </a:r>
            <a:r>
              <a:rPr lang="ja-JP" altLang="en-US" dirty="0"/>
              <a:t>テーブルの作成</a:t>
            </a:r>
            <a:r>
              <a:rPr kumimoji="1" lang="en-US" altLang="ja-JP" dirty="0"/>
              <a:t>)</a:t>
            </a:r>
          </a:p>
          <a:p>
            <a:pPr>
              <a:buFont typeface="Wingdings" panose="05000000000000000000" pitchFamily="2" charset="2"/>
              <a:buChar char="Ø"/>
            </a:pPr>
            <a:r>
              <a:rPr kumimoji="1" lang="ja-JP" altLang="en-US" dirty="0"/>
              <a:t>変数型</a:t>
            </a:r>
            <a:r>
              <a:rPr kumimoji="1" lang="en-US" altLang="ja-JP" dirty="0"/>
              <a:t>(</a:t>
            </a:r>
            <a:r>
              <a:rPr kumimoji="1" lang="ja-JP" altLang="en-US" dirty="0"/>
              <a:t>文字</a:t>
            </a:r>
            <a:r>
              <a:rPr kumimoji="1" lang="en-US" altLang="ja-JP" dirty="0"/>
              <a:t>)</a:t>
            </a:r>
            <a:endParaRPr kumimoji="1" lang="ja-JP" altLang="en-US" dirty="0"/>
          </a:p>
        </p:txBody>
      </p:sp>
      <p:graphicFrame>
        <p:nvGraphicFramePr>
          <p:cNvPr id="4" name="表 4">
            <a:extLst>
              <a:ext uri="{FF2B5EF4-FFF2-40B4-BE49-F238E27FC236}">
                <a16:creationId xmlns:a16="http://schemas.microsoft.com/office/drawing/2014/main" id="{D248B32E-E9A9-4D9C-AB59-ABCAC4039DB2}"/>
              </a:ext>
            </a:extLst>
          </p:cNvPr>
          <p:cNvGraphicFramePr>
            <a:graphicFrameLocks noGrp="1"/>
          </p:cNvGraphicFramePr>
          <p:nvPr>
            <p:extLst>
              <p:ext uri="{D42A27DB-BD31-4B8C-83A1-F6EECF244321}">
                <p14:modId xmlns:p14="http://schemas.microsoft.com/office/powerpoint/2010/main" val="3020414931"/>
              </p:ext>
            </p:extLst>
          </p:nvPr>
        </p:nvGraphicFramePr>
        <p:xfrm>
          <a:off x="1832897" y="3027788"/>
          <a:ext cx="8127999" cy="1925320"/>
        </p:xfrm>
        <a:graphic>
          <a:graphicData uri="http://schemas.openxmlformats.org/drawingml/2006/table">
            <a:tbl>
              <a:tblPr firstRow="1" bandRow="1">
                <a:tableStyleId>{5C22544A-7EE6-4342-B048-85BDC9FD1C3A}</a:tableStyleId>
              </a:tblPr>
              <a:tblGrid>
                <a:gridCol w="1352755">
                  <a:extLst>
                    <a:ext uri="{9D8B030D-6E8A-4147-A177-3AD203B41FA5}">
                      <a16:colId xmlns:a16="http://schemas.microsoft.com/office/drawing/2014/main" val="643058357"/>
                    </a:ext>
                  </a:extLst>
                </a:gridCol>
                <a:gridCol w="4166419">
                  <a:extLst>
                    <a:ext uri="{9D8B030D-6E8A-4147-A177-3AD203B41FA5}">
                      <a16:colId xmlns:a16="http://schemas.microsoft.com/office/drawing/2014/main" val="2018087696"/>
                    </a:ext>
                  </a:extLst>
                </a:gridCol>
                <a:gridCol w="2608825">
                  <a:extLst>
                    <a:ext uri="{9D8B030D-6E8A-4147-A177-3AD203B41FA5}">
                      <a16:colId xmlns:a16="http://schemas.microsoft.com/office/drawing/2014/main" val="3992812996"/>
                    </a:ext>
                  </a:extLst>
                </a:gridCol>
              </a:tblGrid>
              <a:tr h="370840">
                <a:tc>
                  <a:txBody>
                    <a:bodyPr/>
                    <a:lstStyle/>
                    <a:p>
                      <a:r>
                        <a:rPr kumimoji="1" lang="ja-JP" altLang="en-US" dirty="0"/>
                        <a:t>型名</a:t>
                      </a:r>
                    </a:p>
                  </a:txBody>
                  <a:tcPr/>
                </a:tc>
                <a:tc>
                  <a:txBody>
                    <a:bodyPr/>
                    <a:lstStyle/>
                    <a:p>
                      <a:r>
                        <a:rPr kumimoji="1" lang="ja-JP" altLang="en-US" dirty="0"/>
                        <a:t>違い</a:t>
                      </a:r>
                    </a:p>
                  </a:txBody>
                  <a:tcPr/>
                </a:tc>
                <a:tc>
                  <a:txBody>
                    <a:bodyPr/>
                    <a:lstStyle/>
                    <a:p>
                      <a:r>
                        <a:rPr kumimoji="1" lang="ja-JP" altLang="en-US" dirty="0"/>
                        <a:t>文字数制限</a:t>
                      </a:r>
                    </a:p>
                  </a:txBody>
                  <a:tcPr/>
                </a:tc>
                <a:extLst>
                  <a:ext uri="{0D108BD9-81ED-4DB2-BD59-A6C34878D82A}">
                    <a16:rowId xmlns:a16="http://schemas.microsoft.com/office/drawing/2014/main" val="2872421878"/>
                  </a:ext>
                </a:extLst>
              </a:tr>
              <a:tr h="370840">
                <a:tc>
                  <a:txBody>
                    <a:bodyPr/>
                    <a:lstStyle/>
                    <a:p>
                      <a:r>
                        <a:rPr kumimoji="1" lang="en-US" altLang="ja-JP" dirty="0"/>
                        <a:t>CHAR</a:t>
                      </a:r>
                      <a:endParaRPr kumimoji="1" lang="ja-JP" altLang="en-US" dirty="0"/>
                    </a:p>
                  </a:txBody>
                  <a:tcPr/>
                </a:tc>
                <a:tc>
                  <a:txBody>
                    <a:bodyPr/>
                    <a:lstStyle/>
                    <a:p>
                      <a:r>
                        <a:rPr kumimoji="1" lang="ja-JP" altLang="en-US" dirty="0"/>
                        <a:t>文字数が余った場合設定した余った文字数から設定した文字数までスペースで埋められる</a:t>
                      </a:r>
                    </a:p>
                  </a:txBody>
                  <a:tcPr/>
                </a:tc>
                <a:tc>
                  <a:txBody>
                    <a:bodyPr/>
                    <a:lstStyle/>
                    <a:p>
                      <a:r>
                        <a:rPr kumimoji="1" lang="en-US" altLang="ja-JP" dirty="0"/>
                        <a:t>0~255</a:t>
                      </a:r>
                      <a:endParaRPr kumimoji="1" lang="ja-JP" altLang="en-US" dirty="0"/>
                    </a:p>
                  </a:txBody>
                  <a:tcPr/>
                </a:tc>
                <a:extLst>
                  <a:ext uri="{0D108BD9-81ED-4DB2-BD59-A6C34878D82A}">
                    <a16:rowId xmlns:a16="http://schemas.microsoft.com/office/drawing/2014/main" val="1924613526"/>
                  </a:ext>
                </a:extLst>
              </a:tr>
              <a:tr h="370840">
                <a:tc>
                  <a:txBody>
                    <a:bodyPr/>
                    <a:lstStyle/>
                    <a:p>
                      <a:r>
                        <a:rPr kumimoji="1" lang="en-US" altLang="ja-JP" dirty="0"/>
                        <a:t>VARCHAR</a:t>
                      </a:r>
                      <a:endParaRPr kumimoji="1" lang="ja-JP" altLang="en-US" dirty="0"/>
                    </a:p>
                  </a:txBody>
                  <a:tcPr/>
                </a:tc>
                <a:tc>
                  <a:txBody>
                    <a:bodyPr/>
                    <a:lstStyle/>
                    <a:p>
                      <a:r>
                        <a:rPr kumimoji="1" lang="ja-JP" altLang="en-US" dirty="0"/>
                        <a:t>文字数が余った場合でもそのままデータベースに保存される</a:t>
                      </a:r>
                    </a:p>
                  </a:txBody>
                  <a:tcPr/>
                </a:tc>
                <a:tc>
                  <a:txBody>
                    <a:bodyPr/>
                    <a:lstStyle/>
                    <a:p>
                      <a:r>
                        <a:rPr kumimoji="1" lang="en-US" altLang="ja-JP" dirty="0"/>
                        <a:t>0~65535</a:t>
                      </a:r>
                      <a:endParaRPr kumimoji="1" lang="ja-JP" altLang="en-US" dirty="0"/>
                    </a:p>
                  </a:txBody>
                  <a:tcPr/>
                </a:tc>
                <a:extLst>
                  <a:ext uri="{0D108BD9-81ED-4DB2-BD59-A6C34878D82A}">
                    <a16:rowId xmlns:a16="http://schemas.microsoft.com/office/drawing/2014/main" val="3495346851"/>
                  </a:ext>
                </a:extLst>
              </a:tr>
            </a:tbl>
          </a:graphicData>
        </a:graphic>
      </p:graphicFrame>
    </p:spTree>
    <p:extLst>
      <p:ext uri="{BB962C8B-B14F-4D97-AF65-F5344CB8AC3E}">
        <p14:creationId xmlns:p14="http://schemas.microsoft.com/office/powerpoint/2010/main" val="1111824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A9A96-E495-4878-BB0C-F799DE5D922D}"/>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74E45935-96AC-4033-93EF-6067024950D4}"/>
              </a:ext>
            </a:extLst>
          </p:cNvPr>
          <p:cNvSpPr>
            <a:spLocks noGrp="1"/>
          </p:cNvSpPr>
          <p:nvPr>
            <p:ph idx="1"/>
          </p:nvPr>
        </p:nvSpPr>
        <p:spPr/>
        <p:txBody>
          <a:bodyPr/>
          <a:lstStyle/>
          <a:p>
            <a:r>
              <a:rPr lang="en-US" altLang="ja-JP" dirty="0"/>
              <a:t>CREATE(</a:t>
            </a:r>
            <a:r>
              <a:rPr lang="ja-JP" altLang="en-US" dirty="0"/>
              <a:t>テーブルの作成</a:t>
            </a:r>
            <a:r>
              <a:rPr lang="en-US" altLang="ja-JP" dirty="0"/>
              <a:t>)</a:t>
            </a:r>
            <a:endParaRPr kumimoji="1" lang="en-US" altLang="ja-JP" dirty="0"/>
          </a:p>
          <a:p>
            <a:pPr>
              <a:buFont typeface="Wingdings" panose="05000000000000000000" pitchFamily="2" charset="2"/>
              <a:buChar char="Ø"/>
            </a:pPr>
            <a:r>
              <a:rPr kumimoji="1" lang="ja-JP" altLang="en-US" dirty="0"/>
              <a:t>変数型</a:t>
            </a:r>
            <a:r>
              <a:rPr kumimoji="1" lang="en-US" altLang="ja-JP" dirty="0"/>
              <a:t>(</a:t>
            </a:r>
            <a:r>
              <a:rPr kumimoji="1" lang="ja-JP" altLang="en-US" dirty="0"/>
              <a:t>時間系</a:t>
            </a:r>
            <a:r>
              <a:rPr kumimoji="1" lang="en-US" altLang="ja-JP" dirty="0"/>
              <a:t>)</a:t>
            </a:r>
          </a:p>
        </p:txBody>
      </p:sp>
      <p:graphicFrame>
        <p:nvGraphicFramePr>
          <p:cNvPr id="5" name="表 5">
            <a:extLst>
              <a:ext uri="{FF2B5EF4-FFF2-40B4-BE49-F238E27FC236}">
                <a16:creationId xmlns:a16="http://schemas.microsoft.com/office/drawing/2014/main" id="{B626DB3A-EA52-4723-AEBE-E37EE8948B0E}"/>
              </a:ext>
            </a:extLst>
          </p:cNvPr>
          <p:cNvGraphicFramePr>
            <a:graphicFrameLocks noGrp="1"/>
          </p:cNvGraphicFramePr>
          <p:nvPr>
            <p:extLst>
              <p:ext uri="{D42A27DB-BD31-4B8C-83A1-F6EECF244321}">
                <p14:modId xmlns:p14="http://schemas.microsoft.com/office/powerpoint/2010/main" val="3684176504"/>
              </p:ext>
            </p:extLst>
          </p:nvPr>
        </p:nvGraphicFramePr>
        <p:xfrm>
          <a:off x="1774518" y="2837154"/>
          <a:ext cx="8642964" cy="2225040"/>
        </p:xfrm>
        <a:graphic>
          <a:graphicData uri="http://schemas.openxmlformats.org/drawingml/2006/table">
            <a:tbl>
              <a:tblPr firstRow="1" bandRow="1">
                <a:tableStyleId>{5C22544A-7EE6-4342-B048-85BDC9FD1C3A}</a:tableStyleId>
              </a:tblPr>
              <a:tblGrid>
                <a:gridCol w="1901626">
                  <a:extLst>
                    <a:ext uri="{9D8B030D-6E8A-4147-A177-3AD203B41FA5}">
                      <a16:colId xmlns:a16="http://schemas.microsoft.com/office/drawing/2014/main" val="1021773917"/>
                    </a:ext>
                  </a:extLst>
                </a:gridCol>
                <a:gridCol w="2783824">
                  <a:extLst>
                    <a:ext uri="{9D8B030D-6E8A-4147-A177-3AD203B41FA5}">
                      <a16:colId xmlns:a16="http://schemas.microsoft.com/office/drawing/2014/main" val="2925883834"/>
                    </a:ext>
                  </a:extLst>
                </a:gridCol>
                <a:gridCol w="3957514">
                  <a:extLst>
                    <a:ext uri="{9D8B030D-6E8A-4147-A177-3AD203B41FA5}">
                      <a16:colId xmlns:a16="http://schemas.microsoft.com/office/drawing/2014/main" val="13156262"/>
                    </a:ext>
                  </a:extLst>
                </a:gridCol>
              </a:tblGrid>
              <a:tr h="370840">
                <a:tc>
                  <a:txBody>
                    <a:bodyPr/>
                    <a:lstStyle/>
                    <a:p>
                      <a:r>
                        <a:rPr kumimoji="1" lang="ja-JP" altLang="en-US" dirty="0"/>
                        <a:t>変数型</a:t>
                      </a:r>
                    </a:p>
                  </a:txBody>
                  <a:tcPr/>
                </a:tc>
                <a:tc>
                  <a:txBody>
                    <a:bodyPr/>
                    <a:lstStyle/>
                    <a:p>
                      <a:r>
                        <a:rPr kumimoji="1" lang="ja-JP" altLang="en-US" dirty="0"/>
                        <a:t>用途</a:t>
                      </a:r>
                    </a:p>
                  </a:txBody>
                  <a:tcPr/>
                </a:tc>
                <a:tc>
                  <a:txBody>
                    <a:bodyPr/>
                    <a:lstStyle/>
                    <a:p>
                      <a:r>
                        <a:rPr kumimoji="1" lang="ja-JP" altLang="en-US" dirty="0"/>
                        <a:t>表示例</a:t>
                      </a:r>
                      <a:r>
                        <a:rPr kumimoji="1" lang="en-US" altLang="ja-JP" dirty="0"/>
                        <a:t>(2021</a:t>
                      </a:r>
                      <a:r>
                        <a:rPr kumimoji="1" lang="ja-JP" altLang="en-US" dirty="0"/>
                        <a:t>年</a:t>
                      </a:r>
                      <a:r>
                        <a:rPr kumimoji="1" lang="en-US" altLang="ja-JP" dirty="0"/>
                        <a:t>4</a:t>
                      </a:r>
                      <a:r>
                        <a:rPr kumimoji="1" lang="ja-JP" altLang="en-US" dirty="0"/>
                        <a:t>月</a:t>
                      </a:r>
                      <a:r>
                        <a:rPr kumimoji="1" lang="en-US" altLang="ja-JP" dirty="0"/>
                        <a:t>1</a:t>
                      </a:r>
                      <a:r>
                        <a:rPr kumimoji="1" lang="ja-JP" altLang="en-US" dirty="0"/>
                        <a:t>日</a:t>
                      </a:r>
                      <a:r>
                        <a:rPr kumimoji="1" lang="en-US" altLang="ja-JP" dirty="0"/>
                        <a:t>3</a:t>
                      </a:r>
                      <a:r>
                        <a:rPr kumimoji="1" lang="ja-JP" altLang="en-US" dirty="0"/>
                        <a:t>時</a:t>
                      </a:r>
                      <a:r>
                        <a:rPr kumimoji="1" lang="en-US" altLang="ja-JP" dirty="0"/>
                        <a:t>30</a:t>
                      </a:r>
                      <a:r>
                        <a:rPr kumimoji="1" lang="ja-JP" altLang="en-US" dirty="0"/>
                        <a:t>分</a:t>
                      </a:r>
                      <a:r>
                        <a:rPr kumimoji="1" lang="en-US" altLang="ja-JP" dirty="0"/>
                        <a:t>00</a:t>
                      </a:r>
                      <a:r>
                        <a:rPr kumimoji="1" lang="ja-JP" altLang="en-US" dirty="0"/>
                        <a:t>秒</a:t>
                      </a:r>
                      <a:r>
                        <a:rPr kumimoji="1" lang="en-US" altLang="ja-JP" dirty="0"/>
                        <a:t>)</a:t>
                      </a:r>
                      <a:endParaRPr kumimoji="1" lang="ja-JP" altLang="en-US" dirty="0"/>
                    </a:p>
                  </a:txBody>
                  <a:tcPr/>
                </a:tc>
                <a:extLst>
                  <a:ext uri="{0D108BD9-81ED-4DB2-BD59-A6C34878D82A}">
                    <a16:rowId xmlns:a16="http://schemas.microsoft.com/office/drawing/2014/main" val="1658514111"/>
                  </a:ext>
                </a:extLst>
              </a:tr>
              <a:tr h="370840">
                <a:tc>
                  <a:txBody>
                    <a:bodyPr/>
                    <a:lstStyle/>
                    <a:p>
                      <a:r>
                        <a:rPr kumimoji="1" lang="en-US" altLang="ja-JP" dirty="0"/>
                        <a:t>DATE</a:t>
                      </a:r>
                      <a:endParaRPr kumimoji="1" lang="ja-JP" altLang="en-US" dirty="0"/>
                    </a:p>
                  </a:txBody>
                  <a:tcPr/>
                </a:tc>
                <a:tc>
                  <a:txBody>
                    <a:bodyPr/>
                    <a:lstStyle/>
                    <a:p>
                      <a:r>
                        <a:rPr kumimoji="1" lang="ja-JP" altLang="en-US" dirty="0"/>
                        <a:t>年と月と日の記録</a:t>
                      </a:r>
                    </a:p>
                  </a:txBody>
                  <a:tcPr/>
                </a:tc>
                <a:tc>
                  <a:txBody>
                    <a:bodyPr/>
                    <a:lstStyle/>
                    <a:p>
                      <a:r>
                        <a:rPr kumimoji="1" lang="en-US" altLang="ja-JP" dirty="0"/>
                        <a:t>2021-04-01</a:t>
                      </a:r>
                      <a:endParaRPr kumimoji="1" lang="ja-JP" altLang="en-US" dirty="0"/>
                    </a:p>
                  </a:txBody>
                  <a:tcPr/>
                </a:tc>
                <a:extLst>
                  <a:ext uri="{0D108BD9-81ED-4DB2-BD59-A6C34878D82A}">
                    <a16:rowId xmlns:a16="http://schemas.microsoft.com/office/drawing/2014/main" val="3900402690"/>
                  </a:ext>
                </a:extLst>
              </a:tr>
              <a:tr h="370840">
                <a:tc>
                  <a:txBody>
                    <a:bodyPr/>
                    <a:lstStyle/>
                    <a:p>
                      <a:r>
                        <a:rPr kumimoji="1" lang="en-US" altLang="ja-JP" dirty="0"/>
                        <a:t>TIME</a:t>
                      </a:r>
                      <a:endParaRPr kumimoji="1" lang="ja-JP" altLang="en-US" dirty="0"/>
                    </a:p>
                  </a:txBody>
                  <a:tcPr/>
                </a:tc>
                <a:tc>
                  <a:txBody>
                    <a:bodyPr/>
                    <a:lstStyle/>
                    <a:p>
                      <a:r>
                        <a:rPr kumimoji="1" lang="ja-JP" altLang="en-US" dirty="0"/>
                        <a:t>時間</a:t>
                      </a:r>
                      <a:r>
                        <a:rPr kumimoji="1" lang="en-US" altLang="ja-JP" dirty="0"/>
                        <a:t>(</a:t>
                      </a:r>
                      <a:r>
                        <a:rPr kumimoji="1" lang="ja-JP" altLang="en-US" dirty="0"/>
                        <a:t>何時何分</a:t>
                      </a:r>
                      <a:r>
                        <a:rPr kumimoji="1" lang="en-US" altLang="ja-JP" dirty="0"/>
                        <a:t>)</a:t>
                      </a:r>
                      <a:r>
                        <a:rPr kumimoji="1" lang="ja-JP" altLang="en-US" dirty="0"/>
                        <a:t>の記録</a:t>
                      </a:r>
                    </a:p>
                  </a:txBody>
                  <a:tcPr/>
                </a:tc>
                <a:tc>
                  <a:txBody>
                    <a:bodyPr/>
                    <a:lstStyle/>
                    <a:p>
                      <a:r>
                        <a:rPr kumimoji="1" lang="en-US" altLang="ja-JP" dirty="0"/>
                        <a:t>03:30:00</a:t>
                      </a:r>
                      <a:endParaRPr kumimoji="1" lang="ja-JP" altLang="en-US" dirty="0"/>
                    </a:p>
                  </a:txBody>
                  <a:tcPr/>
                </a:tc>
                <a:extLst>
                  <a:ext uri="{0D108BD9-81ED-4DB2-BD59-A6C34878D82A}">
                    <a16:rowId xmlns:a16="http://schemas.microsoft.com/office/drawing/2014/main" val="464846162"/>
                  </a:ext>
                </a:extLst>
              </a:tr>
              <a:tr h="370840">
                <a:tc>
                  <a:txBody>
                    <a:bodyPr/>
                    <a:lstStyle/>
                    <a:p>
                      <a:r>
                        <a:rPr kumimoji="1" lang="en-US" altLang="ja-JP" dirty="0"/>
                        <a:t>DATETIME</a:t>
                      </a:r>
                      <a:endParaRPr kumimoji="1" lang="ja-JP" altLang="en-US" dirty="0"/>
                    </a:p>
                  </a:txBody>
                  <a:tcPr/>
                </a:tc>
                <a:tc>
                  <a:txBody>
                    <a:bodyPr/>
                    <a:lstStyle/>
                    <a:p>
                      <a:r>
                        <a:rPr kumimoji="1" lang="ja-JP" altLang="en-US" dirty="0"/>
                        <a:t>年月日と時間の記録</a:t>
                      </a:r>
                    </a:p>
                  </a:txBody>
                  <a:tcPr/>
                </a:tc>
                <a:tc>
                  <a:txBody>
                    <a:bodyPr/>
                    <a:lstStyle/>
                    <a:p>
                      <a:r>
                        <a:rPr kumimoji="1" lang="en-US" altLang="ja-JP" dirty="0"/>
                        <a:t>2021-04-01 03:30:00</a:t>
                      </a:r>
                      <a:endParaRPr kumimoji="1" lang="ja-JP" altLang="en-US" dirty="0"/>
                    </a:p>
                  </a:txBody>
                  <a:tcPr/>
                </a:tc>
                <a:extLst>
                  <a:ext uri="{0D108BD9-81ED-4DB2-BD59-A6C34878D82A}">
                    <a16:rowId xmlns:a16="http://schemas.microsoft.com/office/drawing/2014/main" val="3183233911"/>
                  </a:ext>
                </a:extLst>
              </a:tr>
              <a:tr h="370840">
                <a:tc>
                  <a:txBody>
                    <a:bodyPr/>
                    <a:lstStyle/>
                    <a:p>
                      <a:r>
                        <a:rPr kumimoji="1" lang="en-US" altLang="ja-JP" dirty="0"/>
                        <a:t>TIMESTAMP</a:t>
                      </a:r>
                      <a:endParaRPr kumimoji="1" lang="ja-JP" altLang="en-US" dirty="0"/>
                    </a:p>
                  </a:txBody>
                  <a:tcPr/>
                </a:tc>
                <a:tc>
                  <a:txBody>
                    <a:bodyPr/>
                    <a:lstStyle/>
                    <a:p>
                      <a:r>
                        <a:rPr kumimoji="1" lang="ja-JP" altLang="en-US" dirty="0"/>
                        <a:t>年月日と時間の記録</a:t>
                      </a:r>
                    </a:p>
                  </a:txBody>
                  <a:tcPr/>
                </a:tc>
                <a:tc>
                  <a:txBody>
                    <a:bodyPr/>
                    <a:lstStyle/>
                    <a:p>
                      <a:r>
                        <a:rPr kumimoji="1" lang="en-US" altLang="ja-JP" dirty="0"/>
                        <a:t>2021-04-01 03:30:00</a:t>
                      </a:r>
                      <a:endParaRPr kumimoji="1" lang="ja-JP" altLang="en-US" dirty="0"/>
                    </a:p>
                  </a:txBody>
                  <a:tcPr/>
                </a:tc>
                <a:extLst>
                  <a:ext uri="{0D108BD9-81ED-4DB2-BD59-A6C34878D82A}">
                    <a16:rowId xmlns:a16="http://schemas.microsoft.com/office/drawing/2014/main" val="2253713084"/>
                  </a:ext>
                </a:extLst>
              </a:tr>
              <a:tr h="370840">
                <a:tc>
                  <a:txBody>
                    <a:bodyPr/>
                    <a:lstStyle/>
                    <a:p>
                      <a:r>
                        <a:rPr kumimoji="1" lang="en-US" altLang="ja-JP" dirty="0"/>
                        <a:t>YEAR</a:t>
                      </a:r>
                      <a:endParaRPr kumimoji="1" lang="ja-JP" altLang="en-US" dirty="0"/>
                    </a:p>
                  </a:txBody>
                  <a:tcPr/>
                </a:tc>
                <a:tc>
                  <a:txBody>
                    <a:bodyPr/>
                    <a:lstStyle/>
                    <a:p>
                      <a:r>
                        <a:rPr kumimoji="1" lang="ja-JP" altLang="en-US" dirty="0"/>
                        <a:t>年の記録</a:t>
                      </a:r>
                    </a:p>
                  </a:txBody>
                  <a:tcPr/>
                </a:tc>
                <a:tc>
                  <a:txBody>
                    <a:bodyPr/>
                    <a:lstStyle/>
                    <a:p>
                      <a:r>
                        <a:rPr kumimoji="1" lang="en-US" altLang="ja-JP" dirty="0"/>
                        <a:t>2021</a:t>
                      </a:r>
                      <a:endParaRPr kumimoji="1" lang="ja-JP" altLang="en-US" dirty="0"/>
                    </a:p>
                  </a:txBody>
                  <a:tcPr/>
                </a:tc>
                <a:extLst>
                  <a:ext uri="{0D108BD9-81ED-4DB2-BD59-A6C34878D82A}">
                    <a16:rowId xmlns:a16="http://schemas.microsoft.com/office/drawing/2014/main" val="4199168101"/>
                  </a:ext>
                </a:extLst>
              </a:tr>
            </a:tbl>
          </a:graphicData>
        </a:graphic>
      </p:graphicFrame>
    </p:spTree>
    <p:extLst>
      <p:ext uri="{BB962C8B-B14F-4D97-AF65-F5344CB8AC3E}">
        <p14:creationId xmlns:p14="http://schemas.microsoft.com/office/powerpoint/2010/main" val="3998505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A149E9-7511-4341-BBEE-62355741DA12}"/>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74EC86C2-CBE4-4E02-895B-1889736ECCE4}"/>
              </a:ext>
            </a:extLst>
          </p:cNvPr>
          <p:cNvSpPr>
            <a:spLocks noGrp="1"/>
          </p:cNvSpPr>
          <p:nvPr>
            <p:ph idx="1"/>
          </p:nvPr>
        </p:nvSpPr>
        <p:spPr/>
        <p:txBody>
          <a:bodyPr/>
          <a:lstStyle/>
          <a:p>
            <a:r>
              <a:rPr kumimoji="1" lang="en-US" altLang="ja-JP" dirty="0"/>
              <a:t>CREATE(</a:t>
            </a:r>
            <a:r>
              <a:rPr kumimoji="1" lang="ja-JP" altLang="en-US" dirty="0"/>
              <a:t>テーブルの作成</a:t>
            </a:r>
            <a:r>
              <a:rPr kumimoji="1" lang="en-US" altLang="ja-JP" dirty="0"/>
              <a:t>)</a:t>
            </a:r>
          </a:p>
          <a:p>
            <a:pPr>
              <a:buFont typeface="Wingdings" panose="05000000000000000000" pitchFamily="2" charset="2"/>
              <a:buChar char="Ø"/>
            </a:pPr>
            <a:r>
              <a:rPr lang="ja-JP" altLang="en-US" dirty="0"/>
              <a:t>変数型</a:t>
            </a:r>
            <a:r>
              <a:rPr lang="en-US" altLang="ja-JP" dirty="0"/>
              <a:t>(DATETIME</a:t>
            </a:r>
            <a:r>
              <a:rPr lang="ja-JP" altLang="en-US" dirty="0"/>
              <a:t>と</a:t>
            </a:r>
            <a:r>
              <a:rPr lang="en-US" altLang="ja-JP" dirty="0"/>
              <a:t>TIMESTAMP</a:t>
            </a:r>
            <a:r>
              <a:rPr lang="ja-JP" altLang="en-US" dirty="0"/>
              <a:t>の違い</a:t>
            </a:r>
            <a:r>
              <a:rPr lang="en-US" altLang="ja-JP" dirty="0"/>
              <a:t>)</a:t>
            </a:r>
          </a:p>
          <a:p>
            <a:pPr>
              <a:buFont typeface="Wingdings" panose="05000000000000000000" pitchFamily="2" charset="2"/>
              <a:buChar char="Ø"/>
            </a:pPr>
            <a:endParaRPr lang="en-US" altLang="ja-JP" dirty="0"/>
          </a:p>
          <a:p>
            <a:pPr>
              <a:buFont typeface="Wingdings" panose="05000000000000000000" pitchFamily="2" charset="2"/>
              <a:buChar char="Ø"/>
            </a:pPr>
            <a:endParaRPr lang="en-US" altLang="ja-JP" dirty="0"/>
          </a:p>
          <a:p>
            <a:pPr>
              <a:buFont typeface="Wingdings" panose="05000000000000000000" pitchFamily="2" charset="2"/>
              <a:buChar char="Ø"/>
            </a:pPr>
            <a:endParaRPr lang="en-US" altLang="ja-JP" dirty="0"/>
          </a:p>
          <a:p>
            <a:pPr>
              <a:buFont typeface="Wingdings" panose="05000000000000000000" pitchFamily="2" charset="2"/>
              <a:buChar char="Ø"/>
            </a:pPr>
            <a:endParaRPr lang="en-US" altLang="ja-JP" dirty="0"/>
          </a:p>
          <a:p>
            <a:pPr>
              <a:buFont typeface="Wingdings" panose="05000000000000000000" pitchFamily="2" charset="2"/>
              <a:buChar char="Ø"/>
            </a:pPr>
            <a:endParaRPr lang="en-US" altLang="ja-JP" dirty="0"/>
          </a:p>
          <a:p>
            <a:pPr marL="0" indent="0">
              <a:buNone/>
            </a:pPr>
            <a:r>
              <a:rPr lang="en-US" altLang="ja-JP" dirty="0"/>
              <a:t>※UTC</a:t>
            </a:r>
            <a:r>
              <a:rPr lang="ja-JP" altLang="en-US" dirty="0"/>
              <a:t>→協定世界時のこと</a:t>
            </a:r>
            <a:endParaRPr lang="en-US" altLang="ja-JP" dirty="0"/>
          </a:p>
          <a:p>
            <a:pPr marL="0" indent="0">
              <a:buNone/>
            </a:pPr>
            <a:endParaRPr kumimoji="1" lang="ja-JP" altLang="en-US" dirty="0"/>
          </a:p>
        </p:txBody>
      </p:sp>
      <p:graphicFrame>
        <p:nvGraphicFramePr>
          <p:cNvPr id="4" name="表 4">
            <a:extLst>
              <a:ext uri="{FF2B5EF4-FFF2-40B4-BE49-F238E27FC236}">
                <a16:creationId xmlns:a16="http://schemas.microsoft.com/office/drawing/2014/main" id="{FBA620BE-7689-454C-A4C0-F8C61989FADA}"/>
              </a:ext>
            </a:extLst>
          </p:cNvPr>
          <p:cNvGraphicFramePr>
            <a:graphicFrameLocks noGrp="1"/>
          </p:cNvGraphicFramePr>
          <p:nvPr>
            <p:extLst>
              <p:ext uri="{D42A27DB-BD31-4B8C-83A1-F6EECF244321}">
                <p14:modId xmlns:p14="http://schemas.microsoft.com/office/powerpoint/2010/main" val="3883964915"/>
              </p:ext>
            </p:extLst>
          </p:nvPr>
        </p:nvGraphicFramePr>
        <p:xfrm>
          <a:off x="1040990" y="2901474"/>
          <a:ext cx="10110020" cy="2199640"/>
        </p:xfrm>
        <a:graphic>
          <a:graphicData uri="http://schemas.openxmlformats.org/drawingml/2006/table">
            <a:tbl>
              <a:tblPr firstRow="1" bandRow="1">
                <a:tableStyleId>{5C22544A-7EE6-4342-B048-85BDC9FD1C3A}</a:tableStyleId>
              </a:tblPr>
              <a:tblGrid>
                <a:gridCol w="2310584">
                  <a:extLst>
                    <a:ext uri="{9D8B030D-6E8A-4147-A177-3AD203B41FA5}">
                      <a16:colId xmlns:a16="http://schemas.microsoft.com/office/drawing/2014/main" val="3769121771"/>
                    </a:ext>
                  </a:extLst>
                </a:gridCol>
                <a:gridCol w="3899718">
                  <a:extLst>
                    <a:ext uri="{9D8B030D-6E8A-4147-A177-3AD203B41FA5}">
                      <a16:colId xmlns:a16="http://schemas.microsoft.com/office/drawing/2014/main" val="1101799794"/>
                    </a:ext>
                  </a:extLst>
                </a:gridCol>
                <a:gridCol w="3899718">
                  <a:extLst>
                    <a:ext uri="{9D8B030D-6E8A-4147-A177-3AD203B41FA5}">
                      <a16:colId xmlns:a16="http://schemas.microsoft.com/office/drawing/2014/main" val="2206017228"/>
                    </a:ext>
                  </a:extLst>
                </a:gridCol>
              </a:tblGrid>
              <a:tr h="370840">
                <a:tc>
                  <a:txBody>
                    <a:bodyPr/>
                    <a:lstStyle/>
                    <a:p>
                      <a:r>
                        <a:rPr kumimoji="1" lang="ja-JP" altLang="en-US" dirty="0"/>
                        <a:t>変数型</a:t>
                      </a:r>
                    </a:p>
                  </a:txBody>
                  <a:tcPr/>
                </a:tc>
                <a:tc>
                  <a:txBody>
                    <a:bodyPr/>
                    <a:lstStyle/>
                    <a:p>
                      <a:r>
                        <a:rPr kumimoji="1" lang="ja-JP" altLang="en-US" dirty="0"/>
                        <a:t>範囲</a:t>
                      </a:r>
                    </a:p>
                  </a:txBody>
                  <a:tcPr/>
                </a:tc>
                <a:tc>
                  <a:txBody>
                    <a:bodyPr/>
                    <a:lstStyle/>
                    <a:p>
                      <a:r>
                        <a:rPr kumimoji="1" lang="ja-JP" altLang="en-US" dirty="0"/>
                        <a:t>タイムゾーン</a:t>
                      </a:r>
                    </a:p>
                  </a:txBody>
                  <a:tcPr/>
                </a:tc>
                <a:extLst>
                  <a:ext uri="{0D108BD9-81ED-4DB2-BD59-A6C34878D82A}">
                    <a16:rowId xmlns:a16="http://schemas.microsoft.com/office/drawing/2014/main" val="3515184601"/>
                  </a:ext>
                </a:extLst>
              </a:tr>
              <a:tr h="370840">
                <a:tc>
                  <a:txBody>
                    <a:bodyPr/>
                    <a:lstStyle/>
                    <a:p>
                      <a:r>
                        <a:rPr kumimoji="1" lang="en-US" altLang="ja-JP" dirty="0"/>
                        <a:t>DATETIME</a:t>
                      </a:r>
                      <a:endParaRPr kumimoji="1" lang="ja-JP" altLang="en-US" dirty="0"/>
                    </a:p>
                  </a:txBody>
                  <a:tcPr anchor="ctr"/>
                </a:tc>
                <a:tc>
                  <a:txBody>
                    <a:bodyPr/>
                    <a:lstStyle/>
                    <a:p>
                      <a:r>
                        <a:rPr kumimoji="1" lang="en-US" altLang="ja-JP" dirty="0"/>
                        <a:t>1000-01-01 00:00:00</a:t>
                      </a:r>
                    </a:p>
                    <a:p>
                      <a:r>
                        <a:rPr kumimoji="1" lang="ja-JP" altLang="en-US" dirty="0"/>
                        <a:t>～</a:t>
                      </a:r>
                      <a:endParaRPr kumimoji="1" lang="en-US" altLang="ja-JP" dirty="0"/>
                    </a:p>
                    <a:p>
                      <a:r>
                        <a:rPr kumimoji="1" lang="en-US" altLang="ja-JP" dirty="0"/>
                        <a:t>9999-12-31 23:59:59</a:t>
                      </a:r>
                      <a:endParaRPr kumimoji="1" lang="ja-JP"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タイムゾーンの影響がなく文字列として認識される</a:t>
                      </a:r>
                    </a:p>
                  </a:txBody>
                  <a:tcPr anchor="ctr"/>
                </a:tc>
                <a:extLst>
                  <a:ext uri="{0D108BD9-81ED-4DB2-BD59-A6C34878D82A}">
                    <a16:rowId xmlns:a16="http://schemas.microsoft.com/office/drawing/2014/main" val="3307963912"/>
                  </a:ext>
                </a:extLst>
              </a:tr>
              <a:tr h="0">
                <a:tc>
                  <a:txBody>
                    <a:bodyPr/>
                    <a:lstStyle/>
                    <a:p>
                      <a:r>
                        <a:rPr kumimoji="1" lang="en-US" altLang="ja-JP" dirty="0"/>
                        <a:t>TIMESTAMP</a:t>
                      </a:r>
                      <a:endParaRPr kumimoji="1" lang="ja-JP" altLang="en-US" dirty="0"/>
                    </a:p>
                  </a:txBody>
                  <a:tcPr anchor="ctr"/>
                </a:tc>
                <a:tc>
                  <a:txBody>
                    <a:bodyPr/>
                    <a:lstStyle/>
                    <a:p>
                      <a:r>
                        <a:rPr kumimoji="1" lang="en-US" altLang="ja-JP" dirty="0"/>
                        <a:t>1970-01-01 00:00:01(UTC)</a:t>
                      </a:r>
                    </a:p>
                    <a:p>
                      <a:r>
                        <a:rPr kumimoji="1" lang="ja-JP" altLang="en-US" dirty="0"/>
                        <a:t>～</a:t>
                      </a:r>
                      <a:endParaRPr kumimoji="1" lang="en-US" altLang="ja-JP" dirty="0"/>
                    </a:p>
                    <a:p>
                      <a:r>
                        <a:rPr kumimoji="1" lang="en-US" altLang="ja-JP" dirty="0"/>
                        <a:t>2038-01-19 03:14:07(UTC)</a:t>
                      </a:r>
                      <a:endParaRPr kumimoji="1" lang="ja-JP" altLang="en-US" dirty="0"/>
                    </a:p>
                  </a:txBody>
                  <a:tcPr anchor="ctr"/>
                </a:tc>
                <a:tc>
                  <a:txBody>
                    <a:bodyPr/>
                    <a:lstStyle/>
                    <a:p>
                      <a:r>
                        <a:rPr kumimoji="1" lang="ja-JP" altLang="en-US" dirty="0"/>
                        <a:t>保存時にタイムゾーンから</a:t>
                      </a:r>
                      <a:r>
                        <a:rPr kumimoji="1" lang="en-US" altLang="ja-JP" dirty="0"/>
                        <a:t>UTC</a:t>
                      </a:r>
                    </a:p>
                    <a:p>
                      <a:r>
                        <a:rPr kumimoji="1" lang="ja-JP" altLang="en-US" dirty="0"/>
                        <a:t>読み出しは</a:t>
                      </a:r>
                      <a:r>
                        <a:rPr kumimoji="1" lang="en-US" altLang="ja-JP" dirty="0"/>
                        <a:t>UTC</a:t>
                      </a:r>
                      <a:r>
                        <a:rPr kumimoji="1" lang="ja-JP" altLang="en-US" dirty="0"/>
                        <a:t>からタイムゾーンへ</a:t>
                      </a:r>
                    </a:p>
                  </a:txBody>
                  <a:tcPr anchor="ctr"/>
                </a:tc>
                <a:extLst>
                  <a:ext uri="{0D108BD9-81ED-4DB2-BD59-A6C34878D82A}">
                    <a16:rowId xmlns:a16="http://schemas.microsoft.com/office/drawing/2014/main" val="2903667187"/>
                  </a:ext>
                </a:extLst>
              </a:tr>
            </a:tbl>
          </a:graphicData>
        </a:graphic>
      </p:graphicFrame>
    </p:spTree>
    <p:extLst>
      <p:ext uri="{BB962C8B-B14F-4D97-AF65-F5344CB8AC3E}">
        <p14:creationId xmlns:p14="http://schemas.microsoft.com/office/powerpoint/2010/main" val="2229534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23DF7-1B47-42B4-B1CA-EF870EE7A1CD}"/>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B29DE92E-E88E-4120-A951-F091867CF8DD}"/>
              </a:ext>
            </a:extLst>
          </p:cNvPr>
          <p:cNvSpPr>
            <a:spLocks noGrp="1"/>
          </p:cNvSpPr>
          <p:nvPr>
            <p:ph idx="1"/>
          </p:nvPr>
        </p:nvSpPr>
        <p:spPr/>
        <p:txBody>
          <a:bodyPr/>
          <a:lstStyle/>
          <a:p>
            <a:pPr marL="0" indent="0">
              <a:buNone/>
            </a:pPr>
            <a:r>
              <a:rPr kumimoji="1" lang="ja-JP" altLang="en-US" dirty="0"/>
              <a:t>毎回接続するデータベースが同じなら接続を関数にしておく</a:t>
            </a:r>
            <a:r>
              <a:rPr lang="ja-JP" altLang="en-US" dirty="0">
                <a:effectLst/>
              </a:rPr>
              <a:t>とカーソルの生成</a:t>
            </a:r>
            <a:r>
              <a:rPr kumimoji="1" lang="ja-JP" altLang="en-US" dirty="0"/>
              <a:t>コード以下を同じにして簡略化もできる</a:t>
            </a:r>
          </a:p>
        </p:txBody>
      </p:sp>
      <p:pic>
        <p:nvPicPr>
          <p:cNvPr id="7" name="図 6">
            <a:extLst>
              <a:ext uri="{FF2B5EF4-FFF2-40B4-BE49-F238E27FC236}">
                <a16:creationId xmlns:a16="http://schemas.microsoft.com/office/drawing/2014/main" id="{078F5E1A-711F-472B-97D6-2E6390184E9C}"/>
              </a:ext>
            </a:extLst>
          </p:cNvPr>
          <p:cNvPicPr>
            <a:picLocks noChangeAspect="1"/>
          </p:cNvPicPr>
          <p:nvPr/>
        </p:nvPicPr>
        <p:blipFill>
          <a:blip r:embed="rId3"/>
          <a:stretch>
            <a:fillRect/>
          </a:stretch>
        </p:blipFill>
        <p:spPr>
          <a:xfrm>
            <a:off x="4693920" y="2727568"/>
            <a:ext cx="2804160" cy="3857864"/>
          </a:xfrm>
          <a:prstGeom prst="rect">
            <a:avLst/>
          </a:prstGeom>
        </p:spPr>
      </p:pic>
      <p:sp>
        <p:nvSpPr>
          <p:cNvPr id="5" name="正方形/長方形 4">
            <a:extLst>
              <a:ext uri="{FF2B5EF4-FFF2-40B4-BE49-F238E27FC236}">
                <a16:creationId xmlns:a16="http://schemas.microsoft.com/office/drawing/2014/main" id="{C2EC69A8-DAD9-066E-779D-E683492845CF}"/>
              </a:ext>
            </a:extLst>
          </p:cNvPr>
          <p:cNvSpPr/>
          <p:nvPr/>
        </p:nvSpPr>
        <p:spPr>
          <a:xfrm>
            <a:off x="4882100" y="2743470"/>
            <a:ext cx="874645" cy="126950"/>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AB4B45F-E9FE-71FE-C05C-8B070723C129}"/>
              </a:ext>
            </a:extLst>
          </p:cNvPr>
          <p:cNvSpPr/>
          <p:nvPr/>
        </p:nvSpPr>
        <p:spPr>
          <a:xfrm>
            <a:off x="4882100" y="3077425"/>
            <a:ext cx="1089329" cy="126950"/>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E8268069-3543-133B-2AB0-5501B55C2B36}"/>
              </a:ext>
            </a:extLst>
          </p:cNvPr>
          <p:cNvSpPr/>
          <p:nvPr/>
        </p:nvSpPr>
        <p:spPr>
          <a:xfrm>
            <a:off x="4882100" y="3967701"/>
            <a:ext cx="1288111" cy="182879"/>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E1D3F09-DADB-8704-E94F-44FAF92251F8}"/>
              </a:ext>
            </a:extLst>
          </p:cNvPr>
          <p:cNvSpPr/>
          <p:nvPr/>
        </p:nvSpPr>
        <p:spPr>
          <a:xfrm>
            <a:off x="4882099" y="4381438"/>
            <a:ext cx="1558457" cy="126951"/>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AD7E83D-5097-2D78-50C5-36BFD9740114}"/>
              </a:ext>
            </a:extLst>
          </p:cNvPr>
          <p:cNvSpPr/>
          <p:nvPr/>
        </p:nvSpPr>
        <p:spPr>
          <a:xfrm>
            <a:off x="4882099" y="4707441"/>
            <a:ext cx="1677726" cy="126951"/>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4630890-92DF-DDD3-1B2C-32986867DD68}"/>
              </a:ext>
            </a:extLst>
          </p:cNvPr>
          <p:cNvSpPr/>
          <p:nvPr/>
        </p:nvSpPr>
        <p:spPr>
          <a:xfrm>
            <a:off x="4882098" y="6050011"/>
            <a:ext cx="1558457" cy="126951"/>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22E7D4D-F6A4-7009-AE9D-E5739350AD75}"/>
              </a:ext>
            </a:extLst>
          </p:cNvPr>
          <p:cNvSpPr/>
          <p:nvPr/>
        </p:nvSpPr>
        <p:spPr>
          <a:xfrm>
            <a:off x="4882097" y="6376014"/>
            <a:ext cx="1478945" cy="116860"/>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913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22A826-E374-49DA-BB50-AFE155AAE918}"/>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5E1813C1-0F28-4195-AB4B-88BA2A21BD1A}"/>
              </a:ext>
            </a:extLst>
          </p:cNvPr>
          <p:cNvSpPr>
            <a:spLocks noGrp="1"/>
          </p:cNvSpPr>
          <p:nvPr>
            <p:ph idx="1"/>
          </p:nvPr>
        </p:nvSpPr>
        <p:spPr/>
        <p:txBody>
          <a:bodyPr>
            <a:normAutofit fontScale="92500" lnSpcReduction="10000"/>
          </a:bodyPr>
          <a:lstStyle/>
          <a:p>
            <a:r>
              <a:rPr kumimoji="1" lang="en-US" altLang="ja-JP" dirty="0"/>
              <a:t>INSERT(</a:t>
            </a:r>
            <a:r>
              <a:rPr kumimoji="1" lang="ja-JP" altLang="en-US" dirty="0"/>
              <a:t>データの追加</a:t>
            </a:r>
            <a:r>
              <a:rPr kumimoji="1" lang="en-US" altLang="ja-JP" dirty="0"/>
              <a:t>)</a:t>
            </a:r>
          </a:p>
          <a:p>
            <a:pPr marL="0" indent="0">
              <a:buNone/>
            </a:pPr>
            <a:r>
              <a:rPr kumimoji="1" lang="en-US" altLang="ja-JP" dirty="0"/>
              <a:t>INSERT</a:t>
            </a:r>
            <a:r>
              <a:rPr kumimoji="1" lang="ja-JP" altLang="en-US" dirty="0"/>
              <a:t>文ではデータベースのテーブルにデータを追加できる。</a:t>
            </a:r>
            <a:endParaRPr kumimoji="1" lang="en-US" altLang="ja-JP" dirty="0"/>
          </a:p>
          <a:p>
            <a:pPr marL="0" indent="0">
              <a:buNone/>
            </a:pPr>
            <a:endParaRPr lang="en-US" altLang="ja-JP" dirty="0"/>
          </a:p>
          <a:p>
            <a:pPr marL="0" indent="0">
              <a:buNone/>
            </a:pPr>
            <a:r>
              <a:rPr lang="ja-JP" altLang="en-US" dirty="0"/>
              <a:t>文法</a:t>
            </a:r>
            <a:r>
              <a:rPr kumimoji="1" lang="ja-JP" altLang="en-US" dirty="0"/>
              <a:t>としては</a:t>
            </a:r>
            <a:endParaRPr kumimoji="1" lang="en-US" altLang="ja-JP" dirty="0"/>
          </a:p>
          <a:p>
            <a:pPr marL="0" indent="0">
              <a:buNone/>
            </a:pPr>
            <a:endParaRPr kumimoji="1" lang="en-US" altLang="ja-JP" dirty="0"/>
          </a:p>
          <a:p>
            <a:pPr marL="0" indent="0">
              <a:buNone/>
            </a:pPr>
            <a:r>
              <a:rPr lang="en-US" altLang="ja-JP" dirty="0"/>
              <a:t>INSERT INTO </a:t>
            </a:r>
            <a:r>
              <a:rPr lang="ja-JP" altLang="en-US" dirty="0"/>
              <a:t>テーブル名 </a:t>
            </a:r>
            <a:r>
              <a:rPr lang="en-US" altLang="ja-JP" dirty="0"/>
              <a:t>(</a:t>
            </a:r>
            <a:r>
              <a:rPr lang="ja-JP" altLang="en-US" dirty="0"/>
              <a:t>追加する項目をカンマ区切りで</a:t>
            </a:r>
            <a:r>
              <a:rPr lang="en-US" altLang="ja-JP" dirty="0"/>
              <a:t>)</a:t>
            </a:r>
          </a:p>
          <a:p>
            <a:pPr marL="0" indent="0">
              <a:buNone/>
            </a:pPr>
            <a:r>
              <a:rPr kumimoji="1" lang="en-US" altLang="ja-JP" dirty="0"/>
              <a:t>VALUES (</a:t>
            </a:r>
            <a:r>
              <a:rPr kumimoji="1" lang="ja-JP" altLang="en-US" dirty="0"/>
              <a:t>追加するデータをカンマ区切りで</a:t>
            </a:r>
            <a:r>
              <a:rPr kumimoji="1" lang="en-US" altLang="ja-JP" dirty="0"/>
              <a:t>)</a:t>
            </a:r>
          </a:p>
          <a:p>
            <a:pPr marL="0" indent="0">
              <a:buNone/>
            </a:pPr>
            <a:endParaRPr lang="en-US" altLang="ja-JP" dirty="0"/>
          </a:p>
          <a:p>
            <a:pPr marL="0" indent="0">
              <a:buNone/>
            </a:pPr>
            <a:r>
              <a:rPr kumimoji="1" lang="ja-JP" altLang="en-US" dirty="0"/>
              <a:t>注意点として文字と文字列の場合「</a:t>
            </a:r>
            <a:r>
              <a:rPr kumimoji="1" lang="en-US" altLang="ja-JP" dirty="0"/>
              <a:t>’</a:t>
            </a:r>
            <a:r>
              <a:rPr kumimoji="1" lang="ja-JP" altLang="en-US" dirty="0"/>
              <a:t>」で囲み、</a:t>
            </a:r>
            <a:r>
              <a:rPr kumimoji="1" lang="en-US" altLang="ja-JP" dirty="0"/>
              <a:t>NULL</a:t>
            </a:r>
            <a:r>
              <a:rPr lang="ja-JP" altLang="en-US" dirty="0"/>
              <a:t>にできない項目は必ずデータを追加する</a:t>
            </a:r>
            <a:endParaRPr kumimoji="1" lang="ja-JP" altLang="en-US" dirty="0"/>
          </a:p>
        </p:txBody>
      </p:sp>
    </p:spTree>
    <p:extLst>
      <p:ext uri="{BB962C8B-B14F-4D97-AF65-F5344CB8AC3E}">
        <p14:creationId xmlns:p14="http://schemas.microsoft.com/office/powerpoint/2010/main" val="921646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12EB7B-B14D-4277-B2DA-A2CD2E44E969}"/>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5C72CB13-05D3-46CC-BECD-B85BBC810876}"/>
              </a:ext>
            </a:extLst>
          </p:cNvPr>
          <p:cNvSpPr>
            <a:spLocks noGrp="1"/>
          </p:cNvSpPr>
          <p:nvPr>
            <p:ph idx="1"/>
          </p:nvPr>
        </p:nvSpPr>
        <p:spPr/>
        <p:txBody>
          <a:bodyPr/>
          <a:lstStyle/>
          <a:p>
            <a:r>
              <a:rPr kumimoji="1" lang="en-US" altLang="ja-JP" dirty="0"/>
              <a:t>INSERT(</a:t>
            </a:r>
            <a:r>
              <a:rPr kumimoji="1" lang="ja-JP" altLang="en-US" dirty="0"/>
              <a:t>データの追加</a:t>
            </a:r>
            <a:r>
              <a:rPr kumimoji="1" lang="en-US" altLang="ja-JP" dirty="0"/>
              <a:t>)</a:t>
            </a:r>
          </a:p>
          <a:p>
            <a:pPr marL="0" indent="0">
              <a:buNone/>
            </a:pPr>
            <a:r>
              <a:rPr kumimoji="1" lang="ja-JP" altLang="en-US" dirty="0"/>
              <a:t>プログラムから実際にデータを追加する</a:t>
            </a:r>
          </a:p>
        </p:txBody>
      </p:sp>
      <p:pic>
        <p:nvPicPr>
          <p:cNvPr id="5" name="図 4">
            <a:extLst>
              <a:ext uri="{FF2B5EF4-FFF2-40B4-BE49-F238E27FC236}">
                <a16:creationId xmlns:a16="http://schemas.microsoft.com/office/drawing/2014/main" id="{4AC48212-4464-4316-A331-350E844A734F}"/>
              </a:ext>
            </a:extLst>
          </p:cNvPr>
          <p:cNvPicPr>
            <a:picLocks noChangeAspect="1"/>
          </p:cNvPicPr>
          <p:nvPr/>
        </p:nvPicPr>
        <p:blipFill>
          <a:blip r:embed="rId3"/>
          <a:stretch>
            <a:fillRect/>
          </a:stretch>
        </p:blipFill>
        <p:spPr>
          <a:xfrm>
            <a:off x="4360606" y="2784333"/>
            <a:ext cx="3470788" cy="3977802"/>
          </a:xfrm>
          <a:prstGeom prst="rect">
            <a:avLst/>
          </a:prstGeom>
        </p:spPr>
      </p:pic>
      <p:sp>
        <p:nvSpPr>
          <p:cNvPr id="6" name="正方形/長方形 5">
            <a:extLst>
              <a:ext uri="{FF2B5EF4-FFF2-40B4-BE49-F238E27FC236}">
                <a16:creationId xmlns:a16="http://schemas.microsoft.com/office/drawing/2014/main" id="{35F3929A-5F17-4566-835D-80F7AC97C777}"/>
              </a:ext>
            </a:extLst>
          </p:cNvPr>
          <p:cNvSpPr/>
          <p:nvPr/>
        </p:nvSpPr>
        <p:spPr>
          <a:xfrm>
            <a:off x="5043948" y="4129548"/>
            <a:ext cx="1052052" cy="2802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6CB9532-B447-4D9C-9D9E-F622514BC369}"/>
              </a:ext>
            </a:extLst>
          </p:cNvPr>
          <p:cNvSpPr txBox="1"/>
          <p:nvPr/>
        </p:nvSpPr>
        <p:spPr>
          <a:xfrm>
            <a:off x="8649929" y="3946492"/>
            <a:ext cx="2031325" cy="646331"/>
          </a:xfrm>
          <a:prstGeom prst="rect">
            <a:avLst/>
          </a:prstGeom>
          <a:noFill/>
        </p:spPr>
        <p:txBody>
          <a:bodyPr wrap="none" rtlCol="0">
            <a:spAutoFit/>
          </a:bodyPr>
          <a:lstStyle/>
          <a:p>
            <a:r>
              <a:rPr kumimoji="1" lang="ja-JP" altLang="en-US" dirty="0"/>
              <a:t>日本語を使う場合</a:t>
            </a:r>
            <a:endParaRPr kumimoji="1" lang="en-US" altLang="ja-JP" dirty="0"/>
          </a:p>
          <a:p>
            <a:r>
              <a:rPr kumimoji="1" lang="ja-JP" altLang="en-US" dirty="0"/>
              <a:t>この二つを追加</a:t>
            </a:r>
          </a:p>
        </p:txBody>
      </p:sp>
      <p:cxnSp>
        <p:nvCxnSpPr>
          <p:cNvPr id="9" name="直線矢印コネクタ 8">
            <a:extLst>
              <a:ext uri="{FF2B5EF4-FFF2-40B4-BE49-F238E27FC236}">
                <a16:creationId xmlns:a16="http://schemas.microsoft.com/office/drawing/2014/main" id="{6F5C7850-FAFD-4E86-93BD-2CB9ADA85724}"/>
              </a:ext>
            </a:extLst>
          </p:cNvPr>
          <p:cNvCxnSpPr>
            <a:stCxn id="6" idx="3"/>
            <a:endCxn id="7" idx="1"/>
          </p:cNvCxnSpPr>
          <p:nvPr/>
        </p:nvCxnSpPr>
        <p:spPr>
          <a:xfrm>
            <a:off x="6096000" y="4269658"/>
            <a:ext cx="25539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391F1173-8484-DDBB-27FE-8E705D2FA9FC}"/>
              </a:ext>
            </a:extLst>
          </p:cNvPr>
          <p:cNvSpPr/>
          <p:nvPr/>
        </p:nvSpPr>
        <p:spPr>
          <a:xfrm>
            <a:off x="4587902" y="2811060"/>
            <a:ext cx="1176793" cy="11940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E2BEC5F8-1AD4-69AC-D7BE-A91BECACD4BF}"/>
              </a:ext>
            </a:extLst>
          </p:cNvPr>
          <p:cNvSpPr/>
          <p:nvPr/>
        </p:nvSpPr>
        <p:spPr>
          <a:xfrm>
            <a:off x="4587903" y="3184800"/>
            <a:ext cx="1309463" cy="11940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0A00A1B-0C2A-7F6D-DE1B-ABAFE1C35093}"/>
              </a:ext>
            </a:extLst>
          </p:cNvPr>
          <p:cNvSpPr/>
          <p:nvPr/>
        </p:nvSpPr>
        <p:spPr>
          <a:xfrm>
            <a:off x="4587902" y="4653831"/>
            <a:ext cx="1176793" cy="11940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0A11E37-4D0E-059A-123A-1CC646633C08}"/>
              </a:ext>
            </a:extLst>
          </p:cNvPr>
          <p:cNvSpPr/>
          <p:nvPr/>
        </p:nvSpPr>
        <p:spPr>
          <a:xfrm>
            <a:off x="4587902" y="5054298"/>
            <a:ext cx="1176793" cy="11940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8A462FC3-B35F-FF2D-70E9-581C935FFEDE}"/>
              </a:ext>
            </a:extLst>
          </p:cNvPr>
          <p:cNvSpPr/>
          <p:nvPr/>
        </p:nvSpPr>
        <p:spPr>
          <a:xfrm>
            <a:off x="4587901" y="5454766"/>
            <a:ext cx="1658787" cy="119402"/>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E9209EE-121C-0EE7-79FC-9ABF215D8765}"/>
              </a:ext>
            </a:extLst>
          </p:cNvPr>
          <p:cNvSpPr/>
          <p:nvPr/>
        </p:nvSpPr>
        <p:spPr>
          <a:xfrm>
            <a:off x="4587902" y="6113784"/>
            <a:ext cx="1176793" cy="11940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060ECC-F604-1622-3DAF-52B2540F2F24}"/>
              </a:ext>
            </a:extLst>
          </p:cNvPr>
          <p:cNvSpPr/>
          <p:nvPr/>
        </p:nvSpPr>
        <p:spPr>
          <a:xfrm>
            <a:off x="4587902" y="6492875"/>
            <a:ext cx="1176793" cy="11940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2062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02A7D7-4B13-4B48-B626-8C3954CE6CFF}"/>
              </a:ext>
            </a:extLst>
          </p:cNvPr>
          <p:cNvSpPr>
            <a:spLocks noGrp="1"/>
          </p:cNvSpPr>
          <p:nvPr>
            <p:ph type="title"/>
          </p:nvPr>
        </p:nvSpPr>
        <p:spPr/>
        <p:txBody>
          <a:bodyPr/>
          <a:lstStyle/>
          <a:p>
            <a:r>
              <a:rPr kumimoji="1" lang="ja-JP" altLang="en-US" dirty="0"/>
              <a:t>データベースって何？</a:t>
            </a:r>
          </a:p>
        </p:txBody>
      </p:sp>
      <p:sp>
        <p:nvSpPr>
          <p:cNvPr id="3" name="コンテンツ プレースホルダー 2">
            <a:extLst>
              <a:ext uri="{FF2B5EF4-FFF2-40B4-BE49-F238E27FC236}">
                <a16:creationId xmlns:a16="http://schemas.microsoft.com/office/drawing/2014/main" id="{723C5030-26DB-4DBD-8B9A-CAC62FE58D39}"/>
              </a:ext>
            </a:extLst>
          </p:cNvPr>
          <p:cNvSpPr>
            <a:spLocks noGrp="1"/>
          </p:cNvSpPr>
          <p:nvPr>
            <p:ph idx="1"/>
          </p:nvPr>
        </p:nvSpPr>
        <p:spPr/>
        <p:txBody>
          <a:bodyPr/>
          <a:lstStyle/>
          <a:p>
            <a:pPr marL="0" indent="0">
              <a:buNone/>
            </a:pPr>
            <a:r>
              <a:rPr kumimoji="1" lang="ja-JP" altLang="en-US" b="1" dirty="0"/>
              <a:t>一定の規則性</a:t>
            </a:r>
            <a:r>
              <a:rPr kumimoji="1" lang="ja-JP" altLang="en-US" dirty="0"/>
              <a:t>に従って関連のあるデータを</a:t>
            </a:r>
            <a:r>
              <a:rPr kumimoji="1" lang="ja-JP" altLang="en-US" b="1" dirty="0"/>
              <a:t>蓄積</a:t>
            </a:r>
            <a:r>
              <a:rPr kumimoji="1" lang="ja-JP" altLang="en-US" dirty="0"/>
              <a:t>し</a:t>
            </a:r>
            <a:r>
              <a:rPr kumimoji="1" lang="ja-JP" altLang="en-US" b="1" dirty="0"/>
              <a:t>複数のユーザが同時に利用</a:t>
            </a:r>
            <a:r>
              <a:rPr kumimoji="1" lang="ja-JP" altLang="en-US" dirty="0"/>
              <a:t>するもの。</a:t>
            </a:r>
            <a:endParaRPr kumimoji="1" lang="en-US" altLang="ja-JP" dirty="0"/>
          </a:p>
          <a:p>
            <a:pPr marL="0" indent="0">
              <a:buNone/>
            </a:pPr>
            <a:endParaRPr lang="en-US" altLang="ja-JP" dirty="0"/>
          </a:p>
          <a:p>
            <a:pPr marL="0" indent="0">
              <a:buNone/>
            </a:pPr>
            <a:r>
              <a:rPr lang="ja-JP" altLang="en-US" dirty="0"/>
              <a:t>イメージとして</a:t>
            </a:r>
            <a:endParaRPr lang="en-US" altLang="ja-JP" dirty="0"/>
          </a:p>
          <a:p>
            <a:pPr marL="0" indent="0">
              <a:buNone/>
            </a:pPr>
            <a:r>
              <a:rPr kumimoji="1" lang="ja-JP" altLang="en-US" dirty="0"/>
              <a:t>列に項目を入れて行にデータを入れた表計算ソフトを複数人で同時にデータを編集したり参照できるようにしたもの</a:t>
            </a:r>
            <a:endParaRPr kumimoji="1" lang="en-US" altLang="ja-JP" dirty="0"/>
          </a:p>
          <a:p>
            <a:pPr marL="0" indent="0">
              <a:buNone/>
            </a:pPr>
            <a:r>
              <a:rPr kumimoji="1" lang="ja-JP" altLang="en-US" dirty="0"/>
              <a:t>保存して複数人で同時に使える配列や連想配列のようなもの</a:t>
            </a:r>
          </a:p>
        </p:txBody>
      </p:sp>
    </p:spTree>
    <p:extLst>
      <p:ext uri="{BB962C8B-B14F-4D97-AF65-F5344CB8AC3E}">
        <p14:creationId xmlns:p14="http://schemas.microsoft.com/office/powerpoint/2010/main" val="1002018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F84869-200E-4D34-B7AC-EB2B26E8EBE0}"/>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0B55165B-C6F1-4464-A8A0-A479F589A4D1}"/>
              </a:ext>
            </a:extLst>
          </p:cNvPr>
          <p:cNvSpPr>
            <a:spLocks noGrp="1"/>
          </p:cNvSpPr>
          <p:nvPr>
            <p:ph idx="1"/>
          </p:nvPr>
        </p:nvSpPr>
        <p:spPr/>
        <p:txBody>
          <a:bodyPr/>
          <a:lstStyle/>
          <a:p>
            <a:r>
              <a:rPr kumimoji="1" lang="en-US" altLang="ja-JP" dirty="0"/>
              <a:t>INSERT(</a:t>
            </a:r>
            <a:r>
              <a:rPr kumimoji="1" lang="ja-JP" altLang="en-US" dirty="0"/>
              <a:t>データの追加</a:t>
            </a:r>
            <a:r>
              <a:rPr kumimoji="1" lang="en-US" altLang="ja-JP" dirty="0"/>
              <a:t>)</a:t>
            </a:r>
          </a:p>
        </p:txBody>
      </p:sp>
      <p:pic>
        <p:nvPicPr>
          <p:cNvPr id="5" name="図 4">
            <a:extLst>
              <a:ext uri="{FF2B5EF4-FFF2-40B4-BE49-F238E27FC236}">
                <a16:creationId xmlns:a16="http://schemas.microsoft.com/office/drawing/2014/main" id="{C76A3EC0-EE64-4742-A1EF-C58246994744}"/>
              </a:ext>
            </a:extLst>
          </p:cNvPr>
          <p:cNvPicPr>
            <a:picLocks noChangeAspect="1"/>
          </p:cNvPicPr>
          <p:nvPr/>
        </p:nvPicPr>
        <p:blipFill>
          <a:blip r:embed="rId3"/>
          <a:stretch>
            <a:fillRect/>
          </a:stretch>
        </p:blipFill>
        <p:spPr>
          <a:xfrm>
            <a:off x="838197" y="2336919"/>
            <a:ext cx="10515601" cy="3580943"/>
          </a:xfrm>
          <a:prstGeom prst="rect">
            <a:avLst/>
          </a:prstGeom>
        </p:spPr>
      </p:pic>
      <p:sp>
        <p:nvSpPr>
          <p:cNvPr id="6" name="正方形/長方形 5">
            <a:extLst>
              <a:ext uri="{FF2B5EF4-FFF2-40B4-BE49-F238E27FC236}">
                <a16:creationId xmlns:a16="http://schemas.microsoft.com/office/drawing/2014/main" id="{C72F169A-1CD3-44E8-9C5E-9170FE0E8AF1}"/>
              </a:ext>
            </a:extLst>
          </p:cNvPr>
          <p:cNvSpPr/>
          <p:nvPr/>
        </p:nvSpPr>
        <p:spPr>
          <a:xfrm>
            <a:off x="4793226" y="3819832"/>
            <a:ext cx="2558845" cy="4277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03E5878-78DC-4CFA-9A1F-68B955F8D792}"/>
              </a:ext>
            </a:extLst>
          </p:cNvPr>
          <p:cNvSpPr txBox="1"/>
          <p:nvPr/>
        </p:nvSpPr>
        <p:spPr>
          <a:xfrm>
            <a:off x="7883013" y="3849017"/>
            <a:ext cx="1338828" cy="369332"/>
          </a:xfrm>
          <a:prstGeom prst="rect">
            <a:avLst/>
          </a:prstGeom>
          <a:noFill/>
        </p:spPr>
        <p:txBody>
          <a:bodyPr wrap="none" rtlCol="0">
            <a:spAutoFit/>
          </a:bodyPr>
          <a:lstStyle/>
          <a:p>
            <a:r>
              <a:rPr kumimoji="1" lang="ja-JP" altLang="en-US" dirty="0"/>
              <a:t>追加された</a:t>
            </a:r>
          </a:p>
        </p:txBody>
      </p:sp>
      <p:cxnSp>
        <p:nvCxnSpPr>
          <p:cNvPr id="9" name="直線矢印コネクタ 8">
            <a:extLst>
              <a:ext uri="{FF2B5EF4-FFF2-40B4-BE49-F238E27FC236}">
                <a16:creationId xmlns:a16="http://schemas.microsoft.com/office/drawing/2014/main" id="{210F5409-97D0-40E5-94F9-7DCA25073BE1}"/>
              </a:ext>
            </a:extLst>
          </p:cNvPr>
          <p:cNvCxnSpPr>
            <a:stCxn id="6" idx="3"/>
            <a:endCxn id="7" idx="1"/>
          </p:cNvCxnSpPr>
          <p:nvPr/>
        </p:nvCxnSpPr>
        <p:spPr>
          <a:xfrm flipV="1">
            <a:off x="7352071" y="4033683"/>
            <a:ext cx="53094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246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C010D9-581D-4C1A-988D-68A2E5395228}"/>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51CE9895-AB0A-48B5-A106-BB8D4927E273}"/>
              </a:ext>
            </a:extLst>
          </p:cNvPr>
          <p:cNvSpPr>
            <a:spLocks noGrp="1"/>
          </p:cNvSpPr>
          <p:nvPr>
            <p:ph idx="1"/>
          </p:nvPr>
        </p:nvSpPr>
        <p:spPr/>
        <p:txBody>
          <a:bodyPr/>
          <a:lstStyle/>
          <a:p>
            <a:r>
              <a:rPr kumimoji="1" lang="en-US" altLang="ja-JP" dirty="0"/>
              <a:t>INSERT</a:t>
            </a:r>
            <a:r>
              <a:rPr lang="en-US" altLang="ja-JP" dirty="0"/>
              <a:t>(</a:t>
            </a:r>
            <a:r>
              <a:rPr lang="ja-JP" altLang="en-US" dirty="0"/>
              <a:t>データの追加</a:t>
            </a:r>
            <a:r>
              <a:rPr lang="en-US" altLang="ja-JP" dirty="0"/>
              <a:t>)</a:t>
            </a:r>
          </a:p>
          <a:p>
            <a:pPr>
              <a:buFont typeface="Wingdings" panose="05000000000000000000" pitchFamily="2" charset="2"/>
              <a:buChar char="Ø"/>
            </a:pPr>
            <a:r>
              <a:rPr kumimoji="1" lang="ja-JP" altLang="en-US" dirty="0"/>
              <a:t>自動で追加</a:t>
            </a:r>
            <a:endParaRPr kumimoji="1" lang="en-US" altLang="ja-JP" dirty="0"/>
          </a:p>
          <a:p>
            <a:pPr marL="0" indent="0">
              <a:buNone/>
            </a:pPr>
            <a:r>
              <a:rPr lang="ja-JP" altLang="en-US" dirty="0"/>
              <a:t>実際に</a:t>
            </a:r>
            <a:r>
              <a:rPr lang="en-US" altLang="ja-JP" dirty="0"/>
              <a:t>web</a:t>
            </a:r>
            <a:r>
              <a:rPr lang="ja-JP" altLang="en-US" dirty="0"/>
              <a:t>サービスを行う上でデータベースは手動で追加せず</a:t>
            </a:r>
            <a:r>
              <a:rPr lang="en-US" altLang="ja-JP" dirty="0"/>
              <a:t>POST</a:t>
            </a:r>
            <a:r>
              <a:rPr lang="ja-JP" altLang="en-US" dirty="0"/>
              <a:t>で送信されたデータを追加する。</a:t>
            </a:r>
            <a:endParaRPr lang="en-US" altLang="ja-JP" dirty="0"/>
          </a:p>
          <a:p>
            <a:pPr marL="0" indent="0">
              <a:buNone/>
            </a:pPr>
            <a:endParaRPr kumimoji="1" lang="en-US" altLang="ja-JP" dirty="0"/>
          </a:p>
          <a:p>
            <a:pPr marL="0" indent="0">
              <a:buNone/>
            </a:pPr>
            <a:r>
              <a:rPr lang="ja-JP" altLang="en-US" dirty="0"/>
              <a:t>データベース場合、文字列の結合を用いるのではなく「プレースホルダ」を用いる。</a:t>
            </a:r>
            <a:endParaRPr kumimoji="1" lang="ja-JP" altLang="en-US" dirty="0"/>
          </a:p>
        </p:txBody>
      </p:sp>
    </p:spTree>
    <p:extLst>
      <p:ext uri="{BB962C8B-B14F-4D97-AF65-F5344CB8AC3E}">
        <p14:creationId xmlns:p14="http://schemas.microsoft.com/office/powerpoint/2010/main" val="3767960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A6463-C64C-4BB6-ADDC-AA1A2922E5A5}"/>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E1AC0DE4-AA32-4C7C-9F46-D6C09904D3EA}"/>
              </a:ext>
            </a:extLst>
          </p:cNvPr>
          <p:cNvSpPr>
            <a:spLocks noGrp="1"/>
          </p:cNvSpPr>
          <p:nvPr>
            <p:ph idx="1"/>
          </p:nvPr>
        </p:nvSpPr>
        <p:spPr/>
        <p:txBody>
          <a:bodyPr/>
          <a:lstStyle/>
          <a:p>
            <a:r>
              <a:rPr kumimoji="1" lang="en-US" altLang="ja-JP" dirty="0"/>
              <a:t>INSERT(</a:t>
            </a:r>
            <a:r>
              <a:rPr kumimoji="1" lang="ja-JP" altLang="en-US" dirty="0"/>
              <a:t>データの追加</a:t>
            </a:r>
            <a:r>
              <a:rPr kumimoji="1" lang="en-US" altLang="ja-JP" dirty="0"/>
              <a:t>)</a:t>
            </a:r>
          </a:p>
          <a:p>
            <a:pPr marL="0" indent="0">
              <a:buNone/>
            </a:pPr>
            <a:r>
              <a:rPr kumimoji="1" lang="ja-JP" altLang="en-US" dirty="0"/>
              <a:t>プレースホルダをプログラムで実際に使う</a:t>
            </a:r>
          </a:p>
        </p:txBody>
      </p:sp>
      <p:pic>
        <p:nvPicPr>
          <p:cNvPr id="5" name="図 4">
            <a:extLst>
              <a:ext uri="{FF2B5EF4-FFF2-40B4-BE49-F238E27FC236}">
                <a16:creationId xmlns:a16="http://schemas.microsoft.com/office/drawing/2014/main" id="{7657B36F-3C86-4695-8BAD-070529F3B3E7}"/>
              </a:ext>
            </a:extLst>
          </p:cNvPr>
          <p:cNvPicPr>
            <a:picLocks noChangeAspect="1"/>
          </p:cNvPicPr>
          <p:nvPr/>
        </p:nvPicPr>
        <p:blipFill>
          <a:blip r:embed="rId3"/>
          <a:stretch>
            <a:fillRect/>
          </a:stretch>
        </p:blipFill>
        <p:spPr>
          <a:xfrm>
            <a:off x="4072203" y="2740143"/>
            <a:ext cx="4047593" cy="4051489"/>
          </a:xfrm>
          <a:prstGeom prst="rect">
            <a:avLst/>
          </a:prstGeom>
        </p:spPr>
      </p:pic>
      <p:sp>
        <p:nvSpPr>
          <p:cNvPr id="6" name="正方形/長方形 5">
            <a:extLst>
              <a:ext uri="{FF2B5EF4-FFF2-40B4-BE49-F238E27FC236}">
                <a16:creationId xmlns:a16="http://schemas.microsoft.com/office/drawing/2014/main" id="{D470BE4E-241A-5FA6-3C3F-7F5AE48C9833}"/>
              </a:ext>
            </a:extLst>
          </p:cNvPr>
          <p:cNvSpPr/>
          <p:nvPr/>
        </p:nvSpPr>
        <p:spPr>
          <a:xfrm>
            <a:off x="4186999" y="2749427"/>
            <a:ext cx="1573056" cy="114475"/>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269E077A-51C4-0E24-0A2B-4E9AC64393AE}"/>
              </a:ext>
            </a:extLst>
          </p:cNvPr>
          <p:cNvSpPr/>
          <p:nvPr/>
        </p:nvSpPr>
        <p:spPr>
          <a:xfrm>
            <a:off x="4191641" y="3047477"/>
            <a:ext cx="1573056" cy="114475"/>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DE3C7359-3C93-B902-F2CE-79D5A55ECE26}"/>
              </a:ext>
            </a:extLst>
          </p:cNvPr>
          <p:cNvSpPr/>
          <p:nvPr/>
        </p:nvSpPr>
        <p:spPr>
          <a:xfrm>
            <a:off x="4382462" y="4836603"/>
            <a:ext cx="1573056" cy="114475"/>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E124FA9-B91B-ECCB-030D-804C061A3D6D}"/>
              </a:ext>
            </a:extLst>
          </p:cNvPr>
          <p:cNvSpPr/>
          <p:nvPr/>
        </p:nvSpPr>
        <p:spPr>
          <a:xfrm>
            <a:off x="4382462" y="5143937"/>
            <a:ext cx="1573056" cy="114475"/>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93416C6-2F99-A3EE-37BA-1C869C899046}"/>
              </a:ext>
            </a:extLst>
          </p:cNvPr>
          <p:cNvSpPr/>
          <p:nvPr/>
        </p:nvSpPr>
        <p:spPr>
          <a:xfrm>
            <a:off x="4382462" y="5492137"/>
            <a:ext cx="1573056" cy="114475"/>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3EED868-451E-D872-EBA7-DA44A8B3AAF4}"/>
              </a:ext>
            </a:extLst>
          </p:cNvPr>
          <p:cNvSpPr/>
          <p:nvPr/>
        </p:nvSpPr>
        <p:spPr>
          <a:xfrm>
            <a:off x="4301780" y="6216155"/>
            <a:ext cx="1573056" cy="114475"/>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8E7664A-EDAE-9758-7F4E-8D09F49FDCA9}"/>
              </a:ext>
            </a:extLst>
          </p:cNvPr>
          <p:cNvSpPr/>
          <p:nvPr/>
        </p:nvSpPr>
        <p:spPr>
          <a:xfrm>
            <a:off x="4382462" y="6568491"/>
            <a:ext cx="1573056" cy="114475"/>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58225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82DE0-FFBF-45CF-B5E7-EF9F9068003E}"/>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6A482C98-CDB3-49C0-A235-1DF5BD6A3F9F}"/>
              </a:ext>
            </a:extLst>
          </p:cNvPr>
          <p:cNvSpPr>
            <a:spLocks noGrp="1"/>
          </p:cNvSpPr>
          <p:nvPr>
            <p:ph idx="1"/>
          </p:nvPr>
        </p:nvSpPr>
        <p:spPr/>
        <p:txBody>
          <a:bodyPr/>
          <a:lstStyle/>
          <a:p>
            <a:r>
              <a:rPr kumimoji="1" lang="en-US" altLang="ja-JP" dirty="0"/>
              <a:t>INSERT(</a:t>
            </a:r>
            <a:r>
              <a:rPr kumimoji="1" lang="ja-JP" altLang="en-US" dirty="0"/>
              <a:t>データの追加</a:t>
            </a:r>
            <a:r>
              <a:rPr kumimoji="1" lang="en-US" altLang="ja-JP" dirty="0"/>
              <a:t>)</a:t>
            </a:r>
            <a:endParaRPr kumimoji="1" lang="ja-JP" altLang="en-US" dirty="0"/>
          </a:p>
        </p:txBody>
      </p:sp>
      <p:pic>
        <p:nvPicPr>
          <p:cNvPr id="5" name="図 4">
            <a:extLst>
              <a:ext uri="{FF2B5EF4-FFF2-40B4-BE49-F238E27FC236}">
                <a16:creationId xmlns:a16="http://schemas.microsoft.com/office/drawing/2014/main" id="{9D1CDE9F-75F5-44B2-8BD8-738EC6B39A0B}"/>
              </a:ext>
            </a:extLst>
          </p:cNvPr>
          <p:cNvPicPr>
            <a:picLocks noChangeAspect="1"/>
          </p:cNvPicPr>
          <p:nvPr/>
        </p:nvPicPr>
        <p:blipFill>
          <a:blip r:embed="rId3"/>
          <a:stretch>
            <a:fillRect/>
          </a:stretch>
        </p:blipFill>
        <p:spPr>
          <a:xfrm>
            <a:off x="838200" y="2218624"/>
            <a:ext cx="10515600" cy="4423861"/>
          </a:xfrm>
          <a:prstGeom prst="rect">
            <a:avLst/>
          </a:prstGeom>
        </p:spPr>
      </p:pic>
      <p:sp>
        <p:nvSpPr>
          <p:cNvPr id="6" name="右中かっこ 5">
            <a:extLst>
              <a:ext uri="{FF2B5EF4-FFF2-40B4-BE49-F238E27FC236}">
                <a16:creationId xmlns:a16="http://schemas.microsoft.com/office/drawing/2014/main" id="{BA2681A9-24A7-446F-B723-8FD7917B5CA7}"/>
              </a:ext>
            </a:extLst>
          </p:cNvPr>
          <p:cNvSpPr/>
          <p:nvPr/>
        </p:nvSpPr>
        <p:spPr>
          <a:xfrm>
            <a:off x="7337323" y="4918587"/>
            <a:ext cx="169606" cy="884903"/>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244D1B8-2CE2-489F-BB45-BF576CB02739}"/>
              </a:ext>
            </a:extLst>
          </p:cNvPr>
          <p:cNvSpPr txBox="1"/>
          <p:nvPr/>
        </p:nvSpPr>
        <p:spPr>
          <a:xfrm>
            <a:off x="7595419" y="5037872"/>
            <a:ext cx="2492990" cy="646331"/>
          </a:xfrm>
          <a:prstGeom prst="rect">
            <a:avLst/>
          </a:prstGeom>
          <a:noFill/>
        </p:spPr>
        <p:txBody>
          <a:bodyPr wrap="none" rtlCol="0">
            <a:spAutoFit/>
          </a:bodyPr>
          <a:lstStyle/>
          <a:p>
            <a:r>
              <a:rPr lang="ja-JP" altLang="en-US" dirty="0"/>
              <a:t>自動で追加した部分が</a:t>
            </a:r>
            <a:endParaRPr lang="en-US" altLang="ja-JP" dirty="0"/>
          </a:p>
          <a:p>
            <a:r>
              <a:rPr kumimoji="1" lang="ja-JP" altLang="en-US" dirty="0"/>
              <a:t>反映された</a:t>
            </a:r>
          </a:p>
        </p:txBody>
      </p:sp>
    </p:spTree>
    <p:extLst>
      <p:ext uri="{BB962C8B-B14F-4D97-AF65-F5344CB8AC3E}">
        <p14:creationId xmlns:p14="http://schemas.microsoft.com/office/powerpoint/2010/main" val="412589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FC8B6F-29A8-43F6-97BF-09A79A2224B0}"/>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7EAC1DAA-540A-4C25-BDCB-9021BCB055CA}"/>
              </a:ext>
            </a:extLst>
          </p:cNvPr>
          <p:cNvSpPr>
            <a:spLocks noGrp="1"/>
          </p:cNvSpPr>
          <p:nvPr>
            <p:ph idx="1"/>
          </p:nvPr>
        </p:nvSpPr>
        <p:spPr/>
        <p:txBody>
          <a:bodyPr>
            <a:normAutofit lnSpcReduction="10000"/>
          </a:bodyPr>
          <a:lstStyle/>
          <a:p>
            <a:r>
              <a:rPr kumimoji="1" lang="en-US" altLang="ja-JP" dirty="0"/>
              <a:t>SELECT(</a:t>
            </a:r>
            <a:r>
              <a:rPr kumimoji="1" lang="ja-JP" altLang="en-US" dirty="0"/>
              <a:t>データの検索</a:t>
            </a:r>
            <a:r>
              <a:rPr kumimoji="1" lang="en-US" altLang="ja-JP" dirty="0"/>
              <a:t>)</a:t>
            </a:r>
          </a:p>
          <a:p>
            <a:pPr marL="0" indent="0">
              <a:buNone/>
            </a:pPr>
            <a:r>
              <a:rPr kumimoji="1" lang="en-US" altLang="ja-JP" dirty="0"/>
              <a:t>SELECT</a:t>
            </a:r>
            <a:r>
              <a:rPr kumimoji="1" lang="ja-JP" altLang="en-US" dirty="0"/>
              <a:t>文ではデータベースのデータを検索してデータの抽出を行う</a:t>
            </a:r>
            <a:endParaRPr kumimoji="1" lang="en-US" altLang="ja-JP" dirty="0"/>
          </a:p>
          <a:p>
            <a:pPr marL="0" indent="0">
              <a:buNone/>
            </a:pPr>
            <a:endParaRPr lang="en-US" altLang="ja-JP" dirty="0"/>
          </a:p>
          <a:p>
            <a:pPr marL="0" indent="0">
              <a:buNone/>
            </a:pPr>
            <a:r>
              <a:rPr kumimoji="1" lang="ja-JP" altLang="en-US" dirty="0"/>
              <a:t>文法としては</a:t>
            </a:r>
            <a:endParaRPr kumimoji="1" lang="en-US" altLang="ja-JP" dirty="0"/>
          </a:p>
          <a:p>
            <a:pPr marL="0" indent="0">
              <a:buNone/>
            </a:pPr>
            <a:endParaRPr lang="en-US" altLang="ja-JP" dirty="0"/>
          </a:p>
          <a:p>
            <a:pPr marL="0" indent="0">
              <a:buNone/>
            </a:pPr>
            <a:r>
              <a:rPr kumimoji="1" lang="en-US" altLang="ja-JP" dirty="0"/>
              <a:t>SELECT</a:t>
            </a:r>
            <a:r>
              <a:rPr kumimoji="1" lang="ja-JP" altLang="en-US" dirty="0"/>
              <a:t>　抽出する列名</a:t>
            </a:r>
            <a:r>
              <a:rPr kumimoji="1" lang="en-US" altLang="ja-JP" dirty="0"/>
              <a:t>(</a:t>
            </a:r>
            <a:r>
              <a:rPr kumimoji="1" lang="ja-JP" altLang="en-US" dirty="0"/>
              <a:t>カンマ区切り</a:t>
            </a:r>
            <a:r>
              <a:rPr kumimoji="1" lang="en-US" altLang="ja-JP" dirty="0"/>
              <a:t>)</a:t>
            </a:r>
            <a:r>
              <a:rPr kumimoji="1" lang="ja-JP" altLang="en-US" dirty="0"/>
              <a:t>　</a:t>
            </a:r>
            <a:r>
              <a:rPr kumimoji="1" lang="en-US" altLang="ja-JP" dirty="0"/>
              <a:t>FROM</a:t>
            </a:r>
            <a:r>
              <a:rPr kumimoji="1" lang="ja-JP" altLang="en-US" dirty="0"/>
              <a:t>　テーブル名</a:t>
            </a:r>
            <a:endParaRPr kumimoji="1" lang="en-US" altLang="ja-JP" dirty="0"/>
          </a:p>
          <a:p>
            <a:pPr marL="0" indent="0">
              <a:buNone/>
            </a:pPr>
            <a:endParaRPr lang="en-US" altLang="ja-JP" dirty="0"/>
          </a:p>
          <a:p>
            <a:pPr marL="0" indent="0">
              <a:buNone/>
            </a:pPr>
            <a:r>
              <a:rPr kumimoji="1" lang="ja-JP" altLang="en-US" dirty="0"/>
              <a:t>抽出する列名に「*」を入れることで全ての列を抽出する</a:t>
            </a:r>
          </a:p>
        </p:txBody>
      </p:sp>
    </p:spTree>
    <p:extLst>
      <p:ext uri="{BB962C8B-B14F-4D97-AF65-F5344CB8AC3E}">
        <p14:creationId xmlns:p14="http://schemas.microsoft.com/office/powerpoint/2010/main" val="3649806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919ED6-AFA6-4357-BD07-4389ECD54B2A}"/>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60A51F32-57A4-4BB9-87A4-542E90B0953D}"/>
              </a:ext>
            </a:extLst>
          </p:cNvPr>
          <p:cNvSpPr>
            <a:spLocks noGrp="1"/>
          </p:cNvSpPr>
          <p:nvPr>
            <p:ph idx="1"/>
          </p:nvPr>
        </p:nvSpPr>
        <p:spPr/>
        <p:txBody>
          <a:bodyPr/>
          <a:lstStyle/>
          <a:p>
            <a:r>
              <a:rPr kumimoji="1" lang="en-US" altLang="ja-JP" dirty="0"/>
              <a:t>SELECT(</a:t>
            </a:r>
            <a:r>
              <a:rPr kumimoji="1" lang="ja-JP" altLang="en-US" dirty="0"/>
              <a:t>データの検索</a:t>
            </a:r>
            <a:r>
              <a:rPr kumimoji="1" lang="en-US" altLang="ja-JP" dirty="0"/>
              <a:t>)</a:t>
            </a:r>
          </a:p>
          <a:p>
            <a:pPr marL="0" indent="0">
              <a:buNone/>
            </a:pPr>
            <a:r>
              <a:rPr kumimoji="1" lang="ja-JP" altLang="en-US" dirty="0"/>
              <a:t>検索結果</a:t>
            </a:r>
            <a:endParaRPr kumimoji="1" lang="en-US" altLang="ja-JP" dirty="0"/>
          </a:p>
          <a:p>
            <a:pPr marL="0" indent="0">
              <a:buNone/>
            </a:pPr>
            <a:r>
              <a:rPr lang="ja-JP" altLang="en-US" dirty="0"/>
              <a:t>基本的にデータのレコードごとにタプルに入る</a:t>
            </a:r>
            <a:endParaRPr lang="en-US" altLang="ja-JP" dirty="0"/>
          </a:p>
          <a:p>
            <a:pPr marL="0" indent="0">
              <a:buNone/>
            </a:pPr>
            <a:r>
              <a:rPr kumimoji="1" lang="ja-JP" altLang="en-US" dirty="0"/>
              <a:t>列名を「*」にした場合テーブル作成時と同じ項目の順になる</a:t>
            </a:r>
          </a:p>
        </p:txBody>
      </p:sp>
      <p:pic>
        <p:nvPicPr>
          <p:cNvPr id="7" name="図 6">
            <a:extLst>
              <a:ext uri="{FF2B5EF4-FFF2-40B4-BE49-F238E27FC236}">
                <a16:creationId xmlns:a16="http://schemas.microsoft.com/office/drawing/2014/main" id="{38FC47C6-8BB6-461F-9E90-45C74F1E8374}"/>
              </a:ext>
            </a:extLst>
          </p:cNvPr>
          <p:cNvPicPr>
            <a:picLocks noChangeAspect="1"/>
          </p:cNvPicPr>
          <p:nvPr/>
        </p:nvPicPr>
        <p:blipFill>
          <a:blip r:embed="rId3"/>
          <a:stretch>
            <a:fillRect/>
          </a:stretch>
        </p:blipFill>
        <p:spPr>
          <a:xfrm>
            <a:off x="6305377" y="4493220"/>
            <a:ext cx="5048423" cy="1594239"/>
          </a:xfrm>
          <a:prstGeom prst="rect">
            <a:avLst/>
          </a:prstGeom>
        </p:spPr>
      </p:pic>
      <p:pic>
        <p:nvPicPr>
          <p:cNvPr id="9" name="図 8">
            <a:extLst>
              <a:ext uri="{FF2B5EF4-FFF2-40B4-BE49-F238E27FC236}">
                <a16:creationId xmlns:a16="http://schemas.microsoft.com/office/drawing/2014/main" id="{AAA1A137-8300-4AB6-8C79-42440E878AFD}"/>
              </a:ext>
            </a:extLst>
          </p:cNvPr>
          <p:cNvPicPr>
            <a:picLocks noChangeAspect="1"/>
          </p:cNvPicPr>
          <p:nvPr/>
        </p:nvPicPr>
        <p:blipFill>
          <a:blip r:embed="rId4"/>
          <a:stretch>
            <a:fillRect/>
          </a:stretch>
        </p:blipFill>
        <p:spPr>
          <a:xfrm>
            <a:off x="838200" y="4175760"/>
            <a:ext cx="4667901" cy="2229161"/>
          </a:xfrm>
          <a:prstGeom prst="rect">
            <a:avLst/>
          </a:prstGeom>
        </p:spPr>
      </p:pic>
      <p:sp>
        <p:nvSpPr>
          <p:cNvPr id="10" name="正方形/長方形 9">
            <a:extLst>
              <a:ext uri="{FF2B5EF4-FFF2-40B4-BE49-F238E27FC236}">
                <a16:creationId xmlns:a16="http://schemas.microsoft.com/office/drawing/2014/main" id="{97DCA609-DAB9-485A-8793-75288C43ED16}"/>
              </a:ext>
            </a:extLst>
          </p:cNvPr>
          <p:cNvSpPr/>
          <p:nvPr/>
        </p:nvSpPr>
        <p:spPr>
          <a:xfrm>
            <a:off x="1290484" y="5847735"/>
            <a:ext cx="2020529" cy="557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ED22D954-5DC0-4675-8019-FC1D328A90BB}"/>
              </a:ext>
            </a:extLst>
          </p:cNvPr>
          <p:cNvCxnSpPr>
            <a:stCxn id="10" idx="3"/>
            <a:endCxn id="7" idx="1"/>
          </p:cNvCxnSpPr>
          <p:nvPr/>
        </p:nvCxnSpPr>
        <p:spPr>
          <a:xfrm flipV="1">
            <a:off x="3311013" y="5290340"/>
            <a:ext cx="2994364" cy="835988"/>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DEB1CC96-8C2E-7683-CD71-9517E56D02F6}"/>
              </a:ext>
            </a:extLst>
          </p:cNvPr>
          <p:cNvSpPr/>
          <p:nvPr/>
        </p:nvSpPr>
        <p:spPr>
          <a:xfrm>
            <a:off x="1290484" y="4245997"/>
            <a:ext cx="3464396" cy="24722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4DEC688-EA0F-3B5F-02EF-871E6EDD1C7B}"/>
              </a:ext>
            </a:extLst>
          </p:cNvPr>
          <p:cNvSpPr/>
          <p:nvPr/>
        </p:nvSpPr>
        <p:spPr>
          <a:xfrm>
            <a:off x="1290484" y="5582180"/>
            <a:ext cx="3464396" cy="24722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7116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6EB43D-D8C8-4A59-B16E-9E0035DE4664}"/>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41621545-2575-48A1-A247-68F40398AD69}"/>
              </a:ext>
            </a:extLst>
          </p:cNvPr>
          <p:cNvSpPr>
            <a:spLocks noGrp="1"/>
          </p:cNvSpPr>
          <p:nvPr>
            <p:ph idx="1"/>
          </p:nvPr>
        </p:nvSpPr>
        <p:spPr/>
        <p:txBody>
          <a:bodyPr/>
          <a:lstStyle/>
          <a:p>
            <a:r>
              <a:rPr kumimoji="1" lang="en-US" altLang="ja-JP" dirty="0"/>
              <a:t>SELECT(</a:t>
            </a:r>
            <a:r>
              <a:rPr kumimoji="1" lang="ja-JP" altLang="en-US" dirty="0"/>
              <a:t>データの検索</a:t>
            </a:r>
            <a:r>
              <a:rPr kumimoji="1" lang="en-US" altLang="ja-JP" dirty="0"/>
              <a:t>)</a:t>
            </a:r>
          </a:p>
          <a:p>
            <a:pPr marL="0" indent="0">
              <a:buNone/>
            </a:pPr>
            <a:r>
              <a:rPr lang="ja-JP" altLang="en-US" dirty="0"/>
              <a:t>列名を指定</a:t>
            </a:r>
            <a:endParaRPr lang="en-US" altLang="ja-JP" dirty="0"/>
          </a:p>
          <a:p>
            <a:pPr marL="0" indent="0">
              <a:buNone/>
            </a:pPr>
            <a:r>
              <a:rPr lang="ja-JP" altLang="en-US" dirty="0"/>
              <a:t>指定した列名の順に出力される</a:t>
            </a:r>
            <a:endParaRPr lang="en-US" altLang="ja-JP" dirty="0"/>
          </a:p>
          <a:p>
            <a:pPr marL="0" indent="0">
              <a:buNone/>
            </a:pPr>
            <a:r>
              <a:rPr lang="ja-JP" altLang="en-US" dirty="0"/>
              <a:t>データを指定する時は</a:t>
            </a:r>
            <a:r>
              <a:rPr lang="en-US" altLang="ja-JP" dirty="0"/>
              <a:t>row[</a:t>
            </a:r>
            <a:r>
              <a:rPr lang="ja-JP" altLang="en-US" dirty="0"/>
              <a:t>番号</a:t>
            </a:r>
            <a:r>
              <a:rPr lang="en-US" altLang="ja-JP" dirty="0"/>
              <a:t>]</a:t>
            </a:r>
            <a:r>
              <a:rPr lang="ja-JP" altLang="en-US" dirty="0"/>
              <a:t>を用いる</a:t>
            </a:r>
            <a:endParaRPr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5674EA98-197F-41AF-82E7-528DB0D7C687}"/>
              </a:ext>
            </a:extLst>
          </p:cNvPr>
          <p:cNvPicPr>
            <a:picLocks noChangeAspect="1"/>
          </p:cNvPicPr>
          <p:nvPr/>
        </p:nvPicPr>
        <p:blipFill>
          <a:blip r:embed="rId3"/>
          <a:stretch>
            <a:fillRect/>
          </a:stretch>
        </p:blipFill>
        <p:spPr>
          <a:xfrm>
            <a:off x="838200" y="4085304"/>
            <a:ext cx="4775613" cy="1724945"/>
          </a:xfrm>
          <a:prstGeom prst="rect">
            <a:avLst/>
          </a:prstGeom>
        </p:spPr>
      </p:pic>
      <p:pic>
        <p:nvPicPr>
          <p:cNvPr id="7" name="図 6">
            <a:extLst>
              <a:ext uri="{FF2B5EF4-FFF2-40B4-BE49-F238E27FC236}">
                <a16:creationId xmlns:a16="http://schemas.microsoft.com/office/drawing/2014/main" id="{8AB3F7A9-B5E8-48A1-B76A-1FF12623BA01}"/>
              </a:ext>
            </a:extLst>
          </p:cNvPr>
          <p:cNvPicPr>
            <a:picLocks noChangeAspect="1"/>
          </p:cNvPicPr>
          <p:nvPr/>
        </p:nvPicPr>
        <p:blipFill>
          <a:blip r:embed="rId4"/>
          <a:stretch>
            <a:fillRect/>
          </a:stretch>
        </p:blipFill>
        <p:spPr>
          <a:xfrm>
            <a:off x="7361435" y="4161731"/>
            <a:ext cx="3704347" cy="1572089"/>
          </a:xfrm>
          <a:prstGeom prst="rect">
            <a:avLst/>
          </a:prstGeom>
        </p:spPr>
      </p:pic>
      <p:sp>
        <p:nvSpPr>
          <p:cNvPr id="10" name="正方形/長方形 9">
            <a:extLst>
              <a:ext uri="{FF2B5EF4-FFF2-40B4-BE49-F238E27FC236}">
                <a16:creationId xmlns:a16="http://schemas.microsoft.com/office/drawing/2014/main" id="{39921282-E6EA-452E-BA59-4537001F69D6}"/>
              </a:ext>
            </a:extLst>
          </p:cNvPr>
          <p:cNvSpPr/>
          <p:nvPr/>
        </p:nvSpPr>
        <p:spPr>
          <a:xfrm>
            <a:off x="1084006" y="5346290"/>
            <a:ext cx="1533833" cy="463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EF7BC117-04B5-44E5-9BFA-3D2D8D824C9D}"/>
              </a:ext>
            </a:extLst>
          </p:cNvPr>
          <p:cNvCxnSpPr>
            <a:stCxn id="10" idx="3"/>
            <a:endCxn id="7" idx="1"/>
          </p:cNvCxnSpPr>
          <p:nvPr/>
        </p:nvCxnSpPr>
        <p:spPr>
          <a:xfrm flipV="1">
            <a:off x="2617839" y="4947776"/>
            <a:ext cx="4743596" cy="630494"/>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5E80F97D-1397-3C1A-7496-4A3311936EF3}"/>
              </a:ext>
            </a:extLst>
          </p:cNvPr>
          <p:cNvSpPr/>
          <p:nvPr/>
        </p:nvSpPr>
        <p:spPr>
          <a:xfrm>
            <a:off x="1084006" y="4101860"/>
            <a:ext cx="3464396" cy="24722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9F883F0-5466-CE18-86E1-A37D51EDD8FD}"/>
              </a:ext>
            </a:extLst>
          </p:cNvPr>
          <p:cNvSpPr/>
          <p:nvPr/>
        </p:nvSpPr>
        <p:spPr>
          <a:xfrm>
            <a:off x="1094414" y="5070024"/>
            <a:ext cx="3464396" cy="24722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7957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ADEEA1-7481-4C8E-B889-E89E1CC7F434}"/>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BB612AC5-AFC0-434E-B2FA-61CB279DA1D4}"/>
              </a:ext>
            </a:extLst>
          </p:cNvPr>
          <p:cNvSpPr>
            <a:spLocks noGrp="1"/>
          </p:cNvSpPr>
          <p:nvPr>
            <p:ph idx="1"/>
          </p:nvPr>
        </p:nvSpPr>
        <p:spPr/>
        <p:txBody>
          <a:bodyPr/>
          <a:lstStyle/>
          <a:p>
            <a:r>
              <a:rPr kumimoji="1" lang="en-US" altLang="ja-JP" dirty="0"/>
              <a:t>SELECT(</a:t>
            </a:r>
            <a:r>
              <a:rPr kumimoji="1" lang="ja-JP" altLang="en-US" dirty="0"/>
              <a:t>データの検索</a:t>
            </a:r>
            <a:r>
              <a:rPr kumimoji="1" lang="en-US" altLang="ja-JP" dirty="0"/>
              <a:t>)</a:t>
            </a:r>
          </a:p>
          <a:p>
            <a:pPr>
              <a:buFont typeface="Wingdings" panose="05000000000000000000" pitchFamily="2" charset="2"/>
              <a:buChar char="Ø"/>
            </a:pPr>
            <a:r>
              <a:rPr lang="en-US" altLang="ja-JP" dirty="0"/>
              <a:t>WHERE</a:t>
            </a:r>
            <a:r>
              <a:rPr lang="ja-JP" altLang="en-US" dirty="0"/>
              <a:t>を用いて条件付き検索</a:t>
            </a:r>
            <a:r>
              <a:rPr lang="en-US" altLang="ja-JP" dirty="0"/>
              <a:t>(AND)</a:t>
            </a:r>
          </a:p>
          <a:p>
            <a:pPr marL="0" indent="0">
              <a:buNone/>
            </a:pPr>
            <a:endParaRPr kumimoji="1" lang="ja-JP" altLang="en-US" dirty="0"/>
          </a:p>
        </p:txBody>
      </p:sp>
      <p:pic>
        <p:nvPicPr>
          <p:cNvPr id="5" name="図 4">
            <a:extLst>
              <a:ext uri="{FF2B5EF4-FFF2-40B4-BE49-F238E27FC236}">
                <a16:creationId xmlns:a16="http://schemas.microsoft.com/office/drawing/2014/main" id="{DBEE8486-91ED-4A9E-B522-5F712C937BCA}"/>
              </a:ext>
            </a:extLst>
          </p:cNvPr>
          <p:cNvPicPr>
            <a:picLocks noChangeAspect="1"/>
          </p:cNvPicPr>
          <p:nvPr/>
        </p:nvPicPr>
        <p:blipFill>
          <a:blip r:embed="rId3"/>
          <a:stretch>
            <a:fillRect/>
          </a:stretch>
        </p:blipFill>
        <p:spPr>
          <a:xfrm>
            <a:off x="838200" y="3098580"/>
            <a:ext cx="5761905" cy="1407221"/>
          </a:xfrm>
          <a:prstGeom prst="rect">
            <a:avLst/>
          </a:prstGeom>
        </p:spPr>
      </p:pic>
      <p:pic>
        <p:nvPicPr>
          <p:cNvPr id="7" name="図 6">
            <a:extLst>
              <a:ext uri="{FF2B5EF4-FFF2-40B4-BE49-F238E27FC236}">
                <a16:creationId xmlns:a16="http://schemas.microsoft.com/office/drawing/2014/main" id="{2EA89D22-F12D-4BFB-9B41-A55EB167B118}"/>
              </a:ext>
            </a:extLst>
          </p:cNvPr>
          <p:cNvPicPr>
            <a:picLocks noChangeAspect="1"/>
          </p:cNvPicPr>
          <p:nvPr/>
        </p:nvPicPr>
        <p:blipFill>
          <a:blip r:embed="rId4"/>
          <a:stretch>
            <a:fillRect/>
          </a:stretch>
        </p:blipFill>
        <p:spPr>
          <a:xfrm>
            <a:off x="5980950" y="5421518"/>
            <a:ext cx="5372850" cy="714475"/>
          </a:xfrm>
          <a:prstGeom prst="rect">
            <a:avLst/>
          </a:prstGeom>
        </p:spPr>
      </p:pic>
      <p:cxnSp>
        <p:nvCxnSpPr>
          <p:cNvPr id="9" name="コネクタ: カギ線 8">
            <a:extLst>
              <a:ext uri="{FF2B5EF4-FFF2-40B4-BE49-F238E27FC236}">
                <a16:creationId xmlns:a16="http://schemas.microsoft.com/office/drawing/2014/main" id="{19AE467B-33CE-4CD0-99C4-E6320905124F}"/>
              </a:ext>
            </a:extLst>
          </p:cNvPr>
          <p:cNvCxnSpPr>
            <a:stCxn id="5" idx="3"/>
            <a:endCxn id="7" idx="0"/>
          </p:cNvCxnSpPr>
          <p:nvPr/>
        </p:nvCxnSpPr>
        <p:spPr>
          <a:xfrm>
            <a:off x="6600105" y="3802191"/>
            <a:ext cx="2067270" cy="161932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338B6D5-59F5-436E-83FA-BD6E4659FBBB}"/>
              </a:ext>
            </a:extLst>
          </p:cNvPr>
          <p:cNvCxnSpPr/>
          <p:nvPr/>
        </p:nvCxnSpPr>
        <p:spPr>
          <a:xfrm>
            <a:off x="3937819" y="3487994"/>
            <a:ext cx="26622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155C4C1-2904-4AB0-BE55-6E7616445550}"/>
              </a:ext>
            </a:extLst>
          </p:cNvPr>
          <p:cNvSpPr txBox="1"/>
          <p:nvPr/>
        </p:nvSpPr>
        <p:spPr>
          <a:xfrm>
            <a:off x="4368715" y="3576521"/>
            <a:ext cx="1800493" cy="369332"/>
          </a:xfrm>
          <a:prstGeom prst="rect">
            <a:avLst/>
          </a:prstGeom>
          <a:noFill/>
        </p:spPr>
        <p:txBody>
          <a:bodyPr wrap="none" rtlCol="0">
            <a:spAutoFit/>
          </a:bodyPr>
          <a:lstStyle/>
          <a:p>
            <a:r>
              <a:rPr kumimoji="1" lang="en-US" altLang="ja-JP" dirty="0">
                <a:solidFill>
                  <a:schemeClr val="bg1"/>
                </a:solidFill>
              </a:rPr>
              <a:t>※</a:t>
            </a:r>
            <a:r>
              <a:rPr kumimoji="1" lang="ja-JP" altLang="en-US" dirty="0">
                <a:solidFill>
                  <a:schemeClr val="bg1"/>
                </a:solidFill>
              </a:rPr>
              <a:t>学生かつ女性</a:t>
            </a:r>
          </a:p>
        </p:txBody>
      </p:sp>
      <p:sp>
        <p:nvSpPr>
          <p:cNvPr id="10" name="正方形/長方形 9">
            <a:extLst>
              <a:ext uri="{FF2B5EF4-FFF2-40B4-BE49-F238E27FC236}">
                <a16:creationId xmlns:a16="http://schemas.microsoft.com/office/drawing/2014/main" id="{1FD6E299-38A0-E86A-B6D9-8CEE535B509D}"/>
              </a:ext>
            </a:extLst>
          </p:cNvPr>
          <p:cNvSpPr/>
          <p:nvPr/>
        </p:nvSpPr>
        <p:spPr>
          <a:xfrm>
            <a:off x="1093934" y="3822242"/>
            <a:ext cx="3464396" cy="24722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0837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042773-F830-41D9-A5EA-590506543CFE}"/>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20666068-0146-4903-BA7C-13CA962249D4}"/>
              </a:ext>
            </a:extLst>
          </p:cNvPr>
          <p:cNvSpPr>
            <a:spLocks noGrp="1"/>
          </p:cNvSpPr>
          <p:nvPr>
            <p:ph idx="1"/>
          </p:nvPr>
        </p:nvSpPr>
        <p:spPr/>
        <p:txBody>
          <a:bodyPr/>
          <a:lstStyle/>
          <a:p>
            <a:r>
              <a:rPr kumimoji="1" lang="en-US" altLang="ja-JP" dirty="0"/>
              <a:t>SELECT(</a:t>
            </a:r>
            <a:r>
              <a:rPr kumimoji="1" lang="ja-JP" altLang="en-US" dirty="0"/>
              <a:t>データの検索</a:t>
            </a:r>
            <a:r>
              <a:rPr kumimoji="1" lang="en-US" altLang="ja-JP" dirty="0"/>
              <a:t>)</a:t>
            </a:r>
          </a:p>
          <a:p>
            <a:pPr>
              <a:buFont typeface="Wingdings" panose="05000000000000000000" pitchFamily="2" charset="2"/>
              <a:buChar char="Ø"/>
            </a:pPr>
            <a:r>
              <a:rPr lang="en-US" altLang="ja-JP" dirty="0"/>
              <a:t>WHERE</a:t>
            </a:r>
            <a:r>
              <a:rPr lang="ja-JP" altLang="en-US" dirty="0"/>
              <a:t>を用いて条件付き検索</a:t>
            </a:r>
            <a:r>
              <a:rPr lang="en-US" altLang="ja-JP" dirty="0"/>
              <a:t>(OR)</a:t>
            </a:r>
            <a:endParaRPr kumimoji="1" lang="ja-JP" altLang="en-US" dirty="0"/>
          </a:p>
        </p:txBody>
      </p:sp>
      <p:pic>
        <p:nvPicPr>
          <p:cNvPr id="5" name="図 4">
            <a:extLst>
              <a:ext uri="{FF2B5EF4-FFF2-40B4-BE49-F238E27FC236}">
                <a16:creationId xmlns:a16="http://schemas.microsoft.com/office/drawing/2014/main" id="{5DFE4D36-187D-4541-A1C8-7311CA9DE0CE}"/>
              </a:ext>
            </a:extLst>
          </p:cNvPr>
          <p:cNvPicPr>
            <a:picLocks noChangeAspect="1"/>
          </p:cNvPicPr>
          <p:nvPr/>
        </p:nvPicPr>
        <p:blipFill>
          <a:blip r:embed="rId3"/>
          <a:stretch>
            <a:fillRect/>
          </a:stretch>
        </p:blipFill>
        <p:spPr>
          <a:xfrm>
            <a:off x="838200" y="2808665"/>
            <a:ext cx="5851919" cy="1397576"/>
          </a:xfrm>
          <a:prstGeom prst="rect">
            <a:avLst/>
          </a:prstGeom>
        </p:spPr>
      </p:pic>
      <p:pic>
        <p:nvPicPr>
          <p:cNvPr id="7" name="図 6">
            <a:extLst>
              <a:ext uri="{FF2B5EF4-FFF2-40B4-BE49-F238E27FC236}">
                <a16:creationId xmlns:a16="http://schemas.microsoft.com/office/drawing/2014/main" id="{63A1DF4E-32D7-4D8D-9F08-FDA28771FD80}"/>
              </a:ext>
            </a:extLst>
          </p:cNvPr>
          <p:cNvPicPr>
            <a:picLocks noChangeAspect="1"/>
          </p:cNvPicPr>
          <p:nvPr/>
        </p:nvPicPr>
        <p:blipFill>
          <a:blip r:embed="rId4"/>
          <a:stretch>
            <a:fillRect/>
          </a:stretch>
        </p:blipFill>
        <p:spPr>
          <a:xfrm>
            <a:off x="5845113" y="4795645"/>
            <a:ext cx="5439534" cy="1381318"/>
          </a:xfrm>
          <a:prstGeom prst="rect">
            <a:avLst/>
          </a:prstGeom>
        </p:spPr>
      </p:pic>
      <p:cxnSp>
        <p:nvCxnSpPr>
          <p:cNvPr id="9" name="コネクタ: カギ線 8">
            <a:extLst>
              <a:ext uri="{FF2B5EF4-FFF2-40B4-BE49-F238E27FC236}">
                <a16:creationId xmlns:a16="http://schemas.microsoft.com/office/drawing/2014/main" id="{9A57B9C2-03E2-40E2-B227-A274B7D2EE3F}"/>
              </a:ext>
            </a:extLst>
          </p:cNvPr>
          <p:cNvCxnSpPr>
            <a:stCxn id="5" idx="3"/>
            <a:endCxn id="7" idx="0"/>
          </p:cNvCxnSpPr>
          <p:nvPr/>
        </p:nvCxnSpPr>
        <p:spPr>
          <a:xfrm>
            <a:off x="6690119" y="3507453"/>
            <a:ext cx="1874761" cy="1288192"/>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49075329-58F8-4CD2-83AC-F55AA6E7D3D3}"/>
              </a:ext>
            </a:extLst>
          </p:cNvPr>
          <p:cNvSpPr txBox="1"/>
          <p:nvPr/>
        </p:nvSpPr>
        <p:spPr>
          <a:xfrm>
            <a:off x="4501451" y="3244334"/>
            <a:ext cx="2031325" cy="369332"/>
          </a:xfrm>
          <a:prstGeom prst="rect">
            <a:avLst/>
          </a:prstGeom>
          <a:noFill/>
        </p:spPr>
        <p:txBody>
          <a:bodyPr wrap="none" rtlCol="0">
            <a:spAutoFit/>
          </a:bodyPr>
          <a:lstStyle/>
          <a:p>
            <a:r>
              <a:rPr kumimoji="1" lang="en-US" altLang="ja-JP" dirty="0">
                <a:solidFill>
                  <a:schemeClr val="bg1"/>
                </a:solidFill>
              </a:rPr>
              <a:t>※</a:t>
            </a:r>
            <a:r>
              <a:rPr kumimoji="1" lang="ja-JP" altLang="en-US" dirty="0">
                <a:solidFill>
                  <a:schemeClr val="bg1"/>
                </a:solidFill>
              </a:rPr>
              <a:t>学生または教授</a:t>
            </a:r>
          </a:p>
        </p:txBody>
      </p:sp>
      <p:cxnSp>
        <p:nvCxnSpPr>
          <p:cNvPr id="12" name="直線コネクタ 11">
            <a:extLst>
              <a:ext uri="{FF2B5EF4-FFF2-40B4-BE49-F238E27FC236}">
                <a16:creationId xmlns:a16="http://schemas.microsoft.com/office/drawing/2014/main" id="{C0E8638A-66FA-4B2B-9B39-72C960B3311B}"/>
              </a:ext>
            </a:extLst>
          </p:cNvPr>
          <p:cNvCxnSpPr/>
          <p:nvPr/>
        </p:nvCxnSpPr>
        <p:spPr>
          <a:xfrm>
            <a:off x="3764159" y="3244334"/>
            <a:ext cx="28431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967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92C6B-7A98-496C-87A6-BE01678125C4}"/>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60CC5805-7800-4A2A-8F85-64E9B9F66FAB}"/>
              </a:ext>
            </a:extLst>
          </p:cNvPr>
          <p:cNvSpPr>
            <a:spLocks noGrp="1"/>
          </p:cNvSpPr>
          <p:nvPr>
            <p:ph idx="1"/>
          </p:nvPr>
        </p:nvSpPr>
        <p:spPr/>
        <p:txBody>
          <a:bodyPr/>
          <a:lstStyle/>
          <a:p>
            <a:r>
              <a:rPr kumimoji="1" lang="en-US" altLang="ja-JP" dirty="0"/>
              <a:t>SELECT(</a:t>
            </a:r>
            <a:r>
              <a:rPr kumimoji="1" lang="ja-JP" altLang="en-US" dirty="0"/>
              <a:t>データの検索</a:t>
            </a:r>
            <a:r>
              <a:rPr kumimoji="1" lang="en-US" altLang="ja-JP" dirty="0"/>
              <a:t>)</a:t>
            </a:r>
          </a:p>
          <a:p>
            <a:pPr>
              <a:buFont typeface="Wingdings" panose="05000000000000000000" pitchFamily="2" charset="2"/>
              <a:buChar char="Ø"/>
            </a:pPr>
            <a:r>
              <a:rPr kumimoji="1" lang="en-US" altLang="ja-JP" dirty="0"/>
              <a:t>WHERE</a:t>
            </a:r>
            <a:r>
              <a:rPr kumimoji="1" lang="ja-JP" altLang="en-US" dirty="0"/>
              <a:t>を用いた条件付き検索</a:t>
            </a:r>
            <a:r>
              <a:rPr kumimoji="1" lang="en-US" altLang="ja-JP" dirty="0"/>
              <a:t>(NOT)</a:t>
            </a:r>
          </a:p>
          <a:p>
            <a:pPr marL="0" indent="0">
              <a:buNone/>
            </a:pPr>
            <a:endParaRPr kumimoji="1" lang="ja-JP" altLang="en-US" dirty="0"/>
          </a:p>
        </p:txBody>
      </p:sp>
      <p:pic>
        <p:nvPicPr>
          <p:cNvPr id="5" name="図 4">
            <a:extLst>
              <a:ext uri="{FF2B5EF4-FFF2-40B4-BE49-F238E27FC236}">
                <a16:creationId xmlns:a16="http://schemas.microsoft.com/office/drawing/2014/main" id="{E0B6982D-2A37-4B59-BABD-4611639EE76B}"/>
              </a:ext>
            </a:extLst>
          </p:cNvPr>
          <p:cNvPicPr>
            <a:picLocks noChangeAspect="1"/>
          </p:cNvPicPr>
          <p:nvPr/>
        </p:nvPicPr>
        <p:blipFill>
          <a:blip r:embed="rId3"/>
          <a:stretch>
            <a:fillRect/>
          </a:stretch>
        </p:blipFill>
        <p:spPr>
          <a:xfrm>
            <a:off x="838200" y="2870270"/>
            <a:ext cx="4696505" cy="1355144"/>
          </a:xfrm>
          <a:prstGeom prst="rect">
            <a:avLst/>
          </a:prstGeom>
        </p:spPr>
      </p:pic>
      <p:pic>
        <p:nvPicPr>
          <p:cNvPr id="7" name="図 6">
            <a:extLst>
              <a:ext uri="{FF2B5EF4-FFF2-40B4-BE49-F238E27FC236}">
                <a16:creationId xmlns:a16="http://schemas.microsoft.com/office/drawing/2014/main" id="{4B275EC9-7A80-48C7-BE02-F98557762D32}"/>
              </a:ext>
            </a:extLst>
          </p:cNvPr>
          <p:cNvPicPr>
            <a:picLocks noChangeAspect="1"/>
          </p:cNvPicPr>
          <p:nvPr/>
        </p:nvPicPr>
        <p:blipFill>
          <a:blip r:embed="rId4"/>
          <a:stretch>
            <a:fillRect/>
          </a:stretch>
        </p:blipFill>
        <p:spPr>
          <a:xfrm>
            <a:off x="5952371" y="5424383"/>
            <a:ext cx="5401429" cy="752580"/>
          </a:xfrm>
          <a:prstGeom prst="rect">
            <a:avLst/>
          </a:prstGeom>
        </p:spPr>
      </p:pic>
      <p:cxnSp>
        <p:nvCxnSpPr>
          <p:cNvPr id="9" name="コネクタ: カギ線 8">
            <a:extLst>
              <a:ext uri="{FF2B5EF4-FFF2-40B4-BE49-F238E27FC236}">
                <a16:creationId xmlns:a16="http://schemas.microsoft.com/office/drawing/2014/main" id="{668EC9ED-448F-4C37-B329-76CA793E175A}"/>
              </a:ext>
            </a:extLst>
          </p:cNvPr>
          <p:cNvCxnSpPr>
            <a:stCxn id="5" idx="3"/>
            <a:endCxn id="7" idx="0"/>
          </p:cNvCxnSpPr>
          <p:nvPr/>
        </p:nvCxnSpPr>
        <p:spPr>
          <a:xfrm>
            <a:off x="5534705" y="3547842"/>
            <a:ext cx="3118381" cy="1876541"/>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372A4B20-435A-443B-87BF-EEC7E440F713}"/>
              </a:ext>
            </a:extLst>
          </p:cNvPr>
          <p:cNvSpPr txBox="1"/>
          <p:nvPr/>
        </p:nvSpPr>
        <p:spPr>
          <a:xfrm>
            <a:off x="3734212" y="3318540"/>
            <a:ext cx="1800493" cy="369332"/>
          </a:xfrm>
          <a:prstGeom prst="rect">
            <a:avLst/>
          </a:prstGeom>
          <a:noFill/>
        </p:spPr>
        <p:txBody>
          <a:bodyPr wrap="none" rtlCol="0">
            <a:spAutoFit/>
          </a:bodyPr>
          <a:lstStyle/>
          <a:p>
            <a:r>
              <a:rPr kumimoji="1" lang="en-US" altLang="ja-JP" dirty="0">
                <a:solidFill>
                  <a:schemeClr val="bg1"/>
                </a:solidFill>
              </a:rPr>
              <a:t>※</a:t>
            </a:r>
            <a:r>
              <a:rPr kumimoji="1" lang="ja-JP" altLang="en-US" dirty="0">
                <a:solidFill>
                  <a:schemeClr val="bg1"/>
                </a:solidFill>
              </a:rPr>
              <a:t>学生ではない</a:t>
            </a:r>
          </a:p>
        </p:txBody>
      </p:sp>
      <p:cxnSp>
        <p:nvCxnSpPr>
          <p:cNvPr id="11" name="直線コネクタ 10">
            <a:extLst>
              <a:ext uri="{FF2B5EF4-FFF2-40B4-BE49-F238E27FC236}">
                <a16:creationId xmlns:a16="http://schemas.microsoft.com/office/drawing/2014/main" id="{F942441E-7171-42F2-A3A2-B5E5A0653439}"/>
              </a:ext>
            </a:extLst>
          </p:cNvPr>
          <p:cNvCxnSpPr>
            <a:cxnSpLocks/>
          </p:cNvCxnSpPr>
          <p:nvPr/>
        </p:nvCxnSpPr>
        <p:spPr>
          <a:xfrm flipV="1">
            <a:off x="3709219" y="3294063"/>
            <a:ext cx="1825486" cy="160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297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0100AC-605C-4952-9C98-A3F1B82B9EB3}"/>
              </a:ext>
            </a:extLst>
          </p:cNvPr>
          <p:cNvSpPr>
            <a:spLocks noGrp="1"/>
          </p:cNvSpPr>
          <p:nvPr>
            <p:ph type="title"/>
          </p:nvPr>
        </p:nvSpPr>
        <p:spPr/>
        <p:txBody>
          <a:bodyPr/>
          <a:lstStyle/>
          <a:p>
            <a:r>
              <a:rPr kumimoji="1" lang="ja-JP" altLang="en-US" dirty="0"/>
              <a:t>何故データベースを使う？</a:t>
            </a:r>
          </a:p>
        </p:txBody>
      </p:sp>
      <p:sp>
        <p:nvSpPr>
          <p:cNvPr id="3" name="コンテンツ プレースホルダー 2">
            <a:extLst>
              <a:ext uri="{FF2B5EF4-FFF2-40B4-BE49-F238E27FC236}">
                <a16:creationId xmlns:a16="http://schemas.microsoft.com/office/drawing/2014/main" id="{CD7005D1-8823-4C59-AF40-57FFF132AD17}"/>
              </a:ext>
            </a:extLst>
          </p:cNvPr>
          <p:cNvSpPr>
            <a:spLocks noGrp="1"/>
          </p:cNvSpPr>
          <p:nvPr>
            <p:ph idx="1"/>
          </p:nvPr>
        </p:nvSpPr>
        <p:spPr/>
        <p:txBody>
          <a:bodyPr/>
          <a:lstStyle/>
          <a:p>
            <a:pPr marL="0" indent="0">
              <a:buNone/>
            </a:pPr>
            <a:r>
              <a:rPr lang="en-US" altLang="ja-JP" dirty="0"/>
              <a:t>w</a:t>
            </a:r>
            <a:r>
              <a:rPr kumimoji="1" lang="en-US" altLang="ja-JP" dirty="0"/>
              <a:t>eb</a:t>
            </a:r>
            <a:r>
              <a:rPr lang="ja-JP" altLang="en-US" dirty="0"/>
              <a:t>サービスでは複数人が同時にサイトにアクセスしてサービスを受けることが考えられる。</a:t>
            </a:r>
            <a:endParaRPr lang="en-US" altLang="ja-JP" dirty="0"/>
          </a:p>
          <a:p>
            <a:pPr marL="0" indent="0">
              <a:buNone/>
            </a:pPr>
            <a:r>
              <a:rPr kumimoji="1" lang="ja-JP" altLang="en-US" dirty="0"/>
              <a:t>→そこでデータベースの特性が必要になる</a:t>
            </a:r>
          </a:p>
        </p:txBody>
      </p:sp>
    </p:spTree>
    <p:extLst>
      <p:ext uri="{BB962C8B-B14F-4D97-AF65-F5344CB8AC3E}">
        <p14:creationId xmlns:p14="http://schemas.microsoft.com/office/powerpoint/2010/main" val="1332450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1F460-2D8E-4223-BB62-0912BBC5FF55}"/>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5ECE8825-9C06-4039-8E32-5F387F559823}"/>
              </a:ext>
            </a:extLst>
          </p:cNvPr>
          <p:cNvSpPr>
            <a:spLocks noGrp="1"/>
          </p:cNvSpPr>
          <p:nvPr>
            <p:ph idx="1"/>
          </p:nvPr>
        </p:nvSpPr>
        <p:spPr/>
        <p:txBody>
          <a:bodyPr/>
          <a:lstStyle/>
          <a:p>
            <a:r>
              <a:rPr lang="en-US" altLang="ja-JP" dirty="0"/>
              <a:t>SELECT(</a:t>
            </a:r>
            <a:r>
              <a:rPr lang="ja-JP" altLang="en-US" dirty="0"/>
              <a:t>データの検索</a:t>
            </a:r>
            <a:r>
              <a:rPr lang="en-US" altLang="ja-JP" dirty="0"/>
              <a:t>)</a:t>
            </a:r>
          </a:p>
          <a:p>
            <a:pPr>
              <a:buFont typeface="Wingdings" panose="05000000000000000000" pitchFamily="2" charset="2"/>
              <a:buChar char="Ø"/>
            </a:pPr>
            <a:r>
              <a:rPr lang="en-US" altLang="ja-JP" dirty="0"/>
              <a:t>LIKE</a:t>
            </a:r>
            <a:r>
              <a:rPr kumimoji="1" lang="ja-JP" altLang="en-US" dirty="0"/>
              <a:t>を用いたパターン検索</a:t>
            </a:r>
            <a:endParaRPr kumimoji="1" lang="en-US" altLang="ja-JP" dirty="0"/>
          </a:p>
          <a:p>
            <a:pPr marL="0" indent="0">
              <a:buNone/>
            </a:pPr>
            <a:r>
              <a:rPr kumimoji="1" lang="ja-JP" altLang="en-US" dirty="0"/>
              <a:t>前方一致</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r>
              <a:rPr kumimoji="1" lang="ja-JP" altLang="en-US" dirty="0"/>
              <a:t>後方一致</a:t>
            </a:r>
            <a:endParaRPr kumimoji="1" lang="en-US" altLang="ja-JP" dirty="0"/>
          </a:p>
          <a:p>
            <a:pPr marL="0" indent="0">
              <a:buNone/>
            </a:pPr>
            <a:endParaRPr kumimoji="1" lang="ja-JP" altLang="en-US" dirty="0"/>
          </a:p>
        </p:txBody>
      </p:sp>
      <p:pic>
        <p:nvPicPr>
          <p:cNvPr id="11" name="図 10">
            <a:extLst>
              <a:ext uri="{FF2B5EF4-FFF2-40B4-BE49-F238E27FC236}">
                <a16:creationId xmlns:a16="http://schemas.microsoft.com/office/drawing/2014/main" id="{C47A822C-A56A-42E6-AAAF-84524EA26013}"/>
              </a:ext>
            </a:extLst>
          </p:cNvPr>
          <p:cNvPicPr>
            <a:picLocks noChangeAspect="1"/>
          </p:cNvPicPr>
          <p:nvPr/>
        </p:nvPicPr>
        <p:blipFill>
          <a:blip r:embed="rId3"/>
          <a:stretch>
            <a:fillRect/>
          </a:stretch>
        </p:blipFill>
        <p:spPr>
          <a:xfrm>
            <a:off x="838200" y="3259393"/>
            <a:ext cx="5127523" cy="1345375"/>
          </a:xfrm>
          <a:prstGeom prst="rect">
            <a:avLst/>
          </a:prstGeom>
        </p:spPr>
      </p:pic>
      <p:pic>
        <p:nvPicPr>
          <p:cNvPr id="13" name="図 12">
            <a:extLst>
              <a:ext uri="{FF2B5EF4-FFF2-40B4-BE49-F238E27FC236}">
                <a16:creationId xmlns:a16="http://schemas.microsoft.com/office/drawing/2014/main" id="{8811EB02-3530-4AAD-A105-D2364D07E156}"/>
              </a:ext>
            </a:extLst>
          </p:cNvPr>
          <p:cNvPicPr>
            <a:picLocks noChangeAspect="1"/>
          </p:cNvPicPr>
          <p:nvPr/>
        </p:nvPicPr>
        <p:blipFill>
          <a:blip r:embed="rId4"/>
          <a:stretch>
            <a:fillRect/>
          </a:stretch>
        </p:blipFill>
        <p:spPr>
          <a:xfrm>
            <a:off x="7675184" y="3622474"/>
            <a:ext cx="1752845" cy="619211"/>
          </a:xfrm>
          <a:prstGeom prst="rect">
            <a:avLst/>
          </a:prstGeom>
        </p:spPr>
      </p:pic>
      <p:cxnSp>
        <p:nvCxnSpPr>
          <p:cNvPr id="15" name="直線矢印コネクタ 14">
            <a:extLst>
              <a:ext uri="{FF2B5EF4-FFF2-40B4-BE49-F238E27FC236}">
                <a16:creationId xmlns:a16="http://schemas.microsoft.com/office/drawing/2014/main" id="{04B35AA5-D8F1-4DB8-9E7C-CCE1A6062752}"/>
              </a:ext>
            </a:extLst>
          </p:cNvPr>
          <p:cNvCxnSpPr>
            <a:stCxn id="11" idx="3"/>
            <a:endCxn id="13" idx="1"/>
          </p:cNvCxnSpPr>
          <p:nvPr/>
        </p:nvCxnSpPr>
        <p:spPr>
          <a:xfrm flipV="1">
            <a:off x="5965723" y="3932080"/>
            <a:ext cx="1709461"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473378A5-7CD5-47D0-824D-644341152741}"/>
              </a:ext>
            </a:extLst>
          </p:cNvPr>
          <p:cNvPicPr>
            <a:picLocks noChangeAspect="1"/>
          </p:cNvPicPr>
          <p:nvPr/>
        </p:nvPicPr>
        <p:blipFill>
          <a:blip r:embed="rId5"/>
          <a:stretch>
            <a:fillRect/>
          </a:stretch>
        </p:blipFill>
        <p:spPr>
          <a:xfrm>
            <a:off x="838200" y="5292805"/>
            <a:ext cx="5127523" cy="1425070"/>
          </a:xfrm>
          <a:prstGeom prst="rect">
            <a:avLst/>
          </a:prstGeom>
        </p:spPr>
      </p:pic>
      <p:pic>
        <p:nvPicPr>
          <p:cNvPr id="21" name="図 20">
            <a:extLst>
              <a:ext uri="{FF2B5EF4-FFF2-40B4-BE49-F238E27FC236}">
                <a16:creationId xmlns:a16="http://schemas.microsoft.com/office/drawing/2014/main" id="{A964698A-9B94-470D-B6FD-16A27C10B7B5}"/>
              </a:ext>
            </a:extLst>
          </p:cNvPr>
          <p:cNvPicPr>
            <a:picLocks noChangeAspect="1"/>
          </p:cNvPicPr>
          <p:nvPr/>
        </p:nvPicPr>
        <p:blipFill>
          <a:blip r:embed="rId6"/>
          <a:stretch>
            <a:fillRect/>
          </a:stretch>
        </p:blipFill>
        <p:spPr>
          <a:xfrm>
            <a:off x="7675184" y="5667155"/>
            <a:ext cx="1457528" cy="676369"/>
          </a:xfrm>
          <a:prstGeom prst="rect">
            <a:avLst/>
          </a:prstGeom>
        </p:spPr>
      </p:pic>
      <p:cxnSp>
        <p:nvCxnSpPr>
          <p:cNvPr id="22" name="直線矢印コネクタ 21">
            <a:extLst>
              <a:ext uri="{FF2B5EF4-FFF2-40B4-BE49-F238E27FC236}">
                <a16:creationId xmlns:a16="http://schemas.microsoft.com/office/drawing/2014/main" id="{91C83DCB-6365-40E0-86E3-360C11F7704C}"/>
              </a:ext>
            </a:extLst>
          </p:cNvPr>
          <p:cNvCxnSpPr>
            <a:cxnSpLocks/>
            <a:stCxn id="17" idx="3"/>
            <a:endCxn id="21" idx="1"/>
          </p:cNvCxnSpPr>
          <p:nvPr/>
        </p:nvCxnSpPr>
        <p:spPr>
          <a:xfrm>
            <a:off x="5965723" y="6005340"/>
            <a:ext cx="17094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160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1F460-2D8E-4223-BB62-0912BBC5FF55}"/>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5ECE8825-9C06-4039-8E32-5F387F559823}"/>
              </a:ext>
            </a:extLst>
          </p:cNvPr>
          <p:cNvSpPr>
            <a:spLocks noGrp="1"/>
          </p:cNvSpPr>
          <p:nvPr>
            <p:ph idx="1"/>
          </p:nvPr>
        </p:nvSpPr>
        <p:spPr/>
        <p:txBody>
          <a:bodyPr/>
          <a:lstStyle/>
          <a:p>
            <a:r>
              <a:rPr lang="en-US" altLang="ja-JP" dirty="0"/>
              <a:t>SELECT(</a:t>
            </a:r>
            <a:r>
              <a:rPr lang="ja-JP" altLang="en-US" dirty="0"/>
              <a:t>データの検索</a:t>
            </a:r>
            <a:r>
              <a:rPr lang="en-US" altLang="ja-JP" dirty="0"/>
              <a:t>)</a:t>
            </a:r>
          </a:p>
          <a:p>
            <a:pPr>
              <a:buFont typeface="Wingdings" panose="05000000000000000000" pitchFamily="2" charset="2"/>
              <a:buChar char="Ø"/>
            </a:pPr>
            <a:r>
              <a:rPr lang="en-US" altLang="ja-JP" dirty="0"/>
              <a:t>LIKE</a:t>
            </a:r>
            <a:r>
              <a:rPr kumimoji="1" lang="ja-JP" altLang="en-US" dirty="0"/>
              <a:t>を用いたパターン検索</a:t>
            </a:r>
            <a:endParaRPr kumimoji="1" lang="en-US" altLang="ja-JP" dirty="0"/>
          </a:p>
          <a:p>
            <a:pPr marL="0" indent="0">
              <a:buNone/>
            </a:pPr>
            <a:r>
              <a:rPr lang="ja-JP" altLang="en-US" dirty="0"/>
              <a:t>部分</a:t>
            </a:r>
            <a:r>
              <a:rPr kumimoji="1" lang="ja-JP" altLang="en-US" dirty="0"/>
              <a:t>一致</a:t>
            </a:r>
            <a:endParaRPr kumimoji="1" lang="en-US" altLang="ja-JP" dirty="0"/>
          </a:p>
        </p:txBody>
      </p:sp>
      <p:pic>
        <p:nvPicPr>
          <p:cNvPr id="6" name="図 5">
            <a:extLst>
              <a:ext uri="{FF2B5EF4-FFF2-40B4-BE49-F238E27FC236}">
                <a16:creationId xmlns:a16="http://schemas.microsoft.com/office/drawing/2014/main" id="{77E1314E-8B96-421A-B156-1D844F0BAC0C}"/>
              </a:ext>
            </a:extLst>
          </p:cNvPr>
          <p:cNvPicPr>
            <a:picLocks noChangeAspect="1"/>
          </p:cNvPicPr>
          <p:nvPr/>
        </p:nvPicPr>
        <p:blipFill>
          <a:blip r:embed="rId3"/>
          <a:stretch>
            <a:fillRect/>
          </a:stretch>
        </p:blipFill>
        <p:spPr>
          <a:xfrm>
            <a:off x="838200" y="3302277"/>
            <a:ext cx="5385619" cy="1400681"/>
          </a:xfrm>
          <a:prstGeom prst="rect">
            <a:avLst/>
          </a:prstGeom>
        </p:spPr>
      </p:pic>
      <p:pic>
        <p:nvPicPr>
          <p:cNvPr id="8" name="図 7">
            <a:extLst>
              <a:ext uri="{FF2B5EF4-FFF2-40B4-BE49-F238E27FC236}">
                <a16:creationId xmlns:a16="http://schemas.microsoft.com/office/drawing/2014/main" id="{CCC4A0B1-90C9-4983-9B66-4C44FC839C58}"/>
              </a:ext>
            </a:extLst>
          </p:cNvPr>
          <p:cNvPicPr>
            <a:picLocks noChangeAspect="1"/>
          </p:cNvPicPr>
          <p:nvPr/>
        </p:nvPicPr>
        <p:blipFill>
          <a:blip r:embed="rId4"/>
          <a:stretch>
            <a:fillRect/>
          </a:stretch>
        </p:blipFill>
        <p:spPr>
          <a:xfrm>
            <a:off x="8707286" y="5367225"/>
            <a:ext cx="1428949" cy="809738"/>
          </a:xfrm>
          <a:prstGeom prst="rect">
            <a:avLst/>
          </a:prstGeom>
        </p:spPr>
      </p:pic>
      <p:cxnSp>
        <p:nvCxnSpPr>
          <p:cNvPr id="10" name="コネクタ: カギ線 9">
            <a:extLst>
              <a:ext uri="{FF2B5EF4-FFF2-40B4-BE49-F238E27FC236}">
                <a16:creationId xmlns:a16="http://schemas.microsoft.com/office/drawing/2014/main" id="{70F84DEB-5BD2-44A0-B886-5185D316DA3C}"/>
              </a:ext>
            </a:extLst>
          </p:cNvPr>
          <p:cNvCxnSpPr>
            <a:stCxn id="6" idx="3"/>
            <a:endCxn id="8" idx="0"/>
          </p:cNvCxnSpPr>
          <p:nvPr/>
        </p:nvCxnSpPr>
        <p:spPr>
          <a:xfrm>
            <a:off x="6223819" y="4002618"/>
            <a:ext cx="3197942" cy="136460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063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918EF1-D0E2-4F26-8C6A-9679888688A9}"/>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97CC9789-F865-4716-B5A2-479B2D6E8EAA}"/>
              </a:ext>
            </a:extLst>
          </p:cNvPr>
          <p:cNvSpPr>
            <a:spLocks noGrp="1"/>
          </p:cNvSpPr>
          <p:nvPr>
            <p:ph idx="1"/>
          </p:nvPr>
        </p:nvSpPr>
        <p:spPr/>
        <p:txBody>
          <a:bodyPr/>
          <a:lstStyle/>
          <a:p>
            <a:r>
              <a:rPr kumimoji="1" lang="en-US" altLang="ja-JP" dirty="0"/>
              <a:t>SELECT(</a:t>
            </a:r>
            <a:r>
              <a:rPr kumimoji="1" lang="ja-JP" altLang="en-US" dirty="0"/>
              <a:t>データの検索</a:t>
            </a:r>
            <a:r>
              <a:rPr kumimoji="1" lang="en-US" altLang="ja-JP" dirty="0"/>
              <a:t>)</a:t>
            </a:r>
          </a:p>
          <a:p>
            <a:pPr>
              <a:buFont typeface="Wingdings" panose="05000000000000000000" pitchFamily="2" charset="2"/>
              <a:buChar char="Ø"/>
            </a:pPr>
            <a:r>
              <a:rPr kumimoji="1" lang="en-US" altLang="ja-JP" dirty="0"/>
              <a:t>ORDER BY</a:t>
            </a:r>
            <a:r>
              <a:rPr kumimoji="1" lang="ja-JP" altLang="en-US" dirty="0"/>
              <a:t>で並び替え</a:t>
            </a:r>
            <a:endParaRPr kumimoji="1" lang="en-US" altLang="ja-JP" dirty="0"/>
          </a:p>
          <a:p>
            <a:pPr marL="0" indent="0">
              <a:buNone/>
            </a:pPr>
            <a:r>
              <a:rPr lang="ja-JP" altLang="en-US" dirty="0"/>
              <a:t>データベースを権限</a:t>
            </a:r>
            <a:r>
              <a:rPr lang="en-US" altLang="ja-JP" dirty="0"/>
              <a:t>(admin)</a:t>
            </a:r>
            <a:r>
              <a:rPr lang="ja-JP" altLang="en-US" dirty="0"/>
              <a:t>で並び替える。「</a:t>
            </a:r>
            <a:r>
              <a:rPr lang="en-US" altLang="ja-JP" dirty="0"/>
              <a:t>DESC</a:t>
            </a:r>
            <a:r>
              <a:rPr lang="ja-JP" altLang="en-US" dirty="0"/>
              <a:t>」で降順</a:t>
            </a:r>
            <a:endParaRPr kumimoji="1" lang="ja-JP" altLang="en-US" dirty="0"/>
          </a:p>
        </p:txBody>
      </p:sp>
      <p:pic>
        <p:nvPicPr>
          <p:cNvPr id="5" name="図 4">
            <a:extLst>
              <a:ext uri="{FF2B5EF4-FFF2-40B4-BE49-F238E27FC236}">
                <a16:creationId xmlns:a16="http://schemas.microsoft.com/office/drawing/2014/main" id="{8CF9EA32-5598-4EE9-9C0C-CAE3ECA57C79}"/>
              </a:ext>
            </a:extLst>
          </p:cNvPr>
          <p:cNvPicPr>
            <a:picLocks noChangeAspect="1"/>
          </p:cNvPicPr>
          <p:nvPr/>
        </p:nvPicPr>
        <p:blipFill>
          <a:blip r:embed="rId3"/>
          <a:stretch>
            <a:fillRect/>
          </a:stretch>
        </p:blipFill>
        <p:spPr>
          <a:xfrm>
            <a:off x="7157405" y="3548983"/>
            <a:ext cx="4196395" cy="1261131"/>
          </a:xfrm>
          <a:prstGeom prst="rect">
            <a:avLst/>
          </a:prstGeom>
        </p:spPr>
      </p:pic>
      <p:pic>
        <p:nvPicPr>
          <p:cNvPr id="7" name="図 6">
            <a:extLst>
              <a:ext uri="{FF2B5EF4-FFF2-40B4-BE49-F238E27FC236}">
                <a16:creationId xmlns:a16="http://schemas.microsoft.com/office/drawing/2014/main" id="{FE234376-8685-48C3-9915-4D129BDABBA5}"/>
              </a:ext>
            </a:extLst>
          </p:cNvPr>
          <p:cNvPicPr>
            <a:picLocks noChangeAspect="1"/>
          </p:cNvPicPr>
          <p:nvPr/>
        </p:nvPicPr>
        <p:blipFill>
          <a:blip r:embed="rId4"/>
          <a:stretch>
            <a:fillRect/>
          </a:stretch>
        </p:blipFill>
        <p:spPr>
          <a:xfrm>
            <a:off x="838200" y="3350126"/>
            <a:ext cx="5166360" cy="1658847"/>
          </a:xfrm>
          <a:prstGeom prst="rect">
            <a:avLst/>
          </a:prstGeom>
        </p:spPr>
      </p:pic>
      <p:pic>
        <p:nvPicPr>
          <p:cNvPr id="9" name="図 8">
            <a:extLst>
              <a:ext uri="{FF2B5EF4-FFF2-40B4-BE49-F238E27FC236}">
                <a16:creationId xmlns:a16="http://schemas.microsoft.com/office/drawing/2014/main" id="{7D202C54-1C54-4260-88D1-8CF2CF1D214D}"/>
              </a:ext>
            </a:extLst>
          </p:cNvPr>
          <p:cNvPicPr>
            <a:picLocks noChangeAspect="1"/>
          </p:cNvPicPr>
          <p:nvPr/>
        </p:nvPicPr>
        <p:blipFill>
          <a:blip r:embed="rId5"/>
          <a:stretch>
            <a:fillRect/>
          </a:stretch>
        </p:blipFill>
        <p:spPr>
          <a:xfrm>
            <a:off x="7157405" y="5418618"/>
            <a:ext cx="4196395" cy="1232508"/>
          </a:xfrm>
          <a:prstGeom prst="rect">
            <a:avLst/>
          </a:prstGeom>
        </p:spPr>
      </p:pic>
      <p:pic>
        <p:nvPicPr>
          <p:cNvPr id="11" name="図 10">
            <a:extLst>
              <a:ext uri="{FF2B5EF4-FFF2-40B4-BE49-F238E27FC236}">
                <a16:creationId xmlns:a16="http://schemas.microsoft.com/office/drawing/2014/main" id="{FB4B33FC-6970-4A23-9FF6-DF9123C6D0E5}"/>
              </a:ext>
            </a:extLst>
          </p:cNvPr>
          <p:cNvPicPr>
            <a:picLocks noChangeAspect="1"/>
          </p:cNvPicPr>
          <p:nvPr/>
        </p:nvPicPr>
        <p:blipFill>
          <a:blip r:embed="rId6"/>
          <a:stretch>
            <a:fillRect/>
          </a:stretch>
        </p:blipFill>
        <p:spPr>
          <a:xfrm>
            <a:off x="838200" y="5284556"/>
            <a:ext cx="5166360" cy="1500633"/>
          </a:xfrm>
          <a:prstGeom prst="rect">
            <a:avLst/>
          </a:prstGeom>
        </p:spPr>
      </p:pic>
      <p:sp>
        <p:nvSpPr>
          <p:cNvPr id="12" name="矢印: 右 11">
            <a:extLst>
              <a:ext uri="{FF2B5EF4-FFF2-40B4-BE49-F238E27FC236}">
                <a16:creationId xmlns:a16="http://schemas.microsoft.com/office/drawing/2014/main" id="{791513E0-2F7F-4E0B-BC5A-1C06DF7846C6}"/>
              </a:ext>
            </a:extLst>
          </p:cNvPr>
          <p:cNvSpPr/>
          <p:nvPr/>
        </p:nvSpPr>
        <p:spPr>
          <a:xfrm>
            <a:off x="6131401" y="3743107"/>
            <a:ext cx="899162" cy="872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昇順</a:t>
            </a:r>
          </a:p>
        </p:txBody>
      </p:sp>
      <p:sp>
        <p:nvSpPr>
          <p:cNvPr id="13" name="矢印: 右 12">
            <a:extLst>
              <a:ext uri="{FF2B5EF4-FFF2-40B4-BE49-F238E27FC236}">
                <a16:creationId xmlns:a16="http://schemas.microsoft.com/office/drawing/2014/main" id="{C761C3DC-EF29-436B-8A08-E4187C28BE06}"/>
              </a:ext>
            </a:extLst>
          </p:cNvPr>
          <p:cNvSpPr/>
          <p:nvPr/>
        </p:nvSpPr>
        <p:spPr>
          <a:xfrm>
            <a:off x="6131401" y="5598431"/>
            <a:ext cx="899162" cy="872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降順</a:t>
            </a:r>
            <a:endParaRPr kumimoji="1" lang="ja-JP" altLang="en-US" dirty="0"/>
          </a:p>
        </p:txBody>
      </p:sp>
      <p:sp>
        <p:nvSpPr>
          <p:cNvPr id="14" name="正方形/長方形 13">
            <a:extLst>
              <a:ext uri="{FF2B5EF4-FFF2-40B4-BE49-F238E27FC236}">
                <a16:creationId xmlns:a16="http://schemas.microsoft.com/office/drawing/2014/main" id="{4DD28D31-590B-45AE-B59E-7DFEE6079639}"/>
              </a:ext>
            </a:extLst>
          </p:cNvPr>
          <p:cNvSpPr/>
          <p:nvPr/>
        </p:nvSpPr>
        <p:spPr>
          <a:xfrm>
            <a:off x="10862187" y="3548983"/>
            <a:ext cx="491613" cy="12611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D61AFC4-EA32-4180-84AA-D10E7F48C1AA}"/>
              </a:ext>
            </a:extLst>
          </p:cNvPr>
          <p:cNvSpPr/>
          <p:nvPr/>
        </p:nvSpPr>
        <p:spPr>
          <a:xfrm>
            <a:off x="10862187" y="5389995"/>
            <a:ext cx="491613" cy="12611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7EB2F80-5641-4131-38B0-D1BE005F892B}"/>
              </a:ext>
            </a:extLst>
          </p:cNvPr>
          <p:cNvSpPr/>
          <p:nvPr/>
        </p:nvSpPr>
        <p:spPr>
          <a:xfrm>
            <a:off x="1107604" y="4245997"/>
            <a:ext cx="3464396" cy="24722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5CEDAF8-9922-F3AA-7845-B7A7174CD943}"/>
              </a:ext>
            </a:extLst>
          </p:cNvPr>
          <p:cNvSpPr/>
          <p:nvPr/>
        </p:nvSpPr>
        <p:spPr>
          <a:xfrm>
            <a:off x="1043994" y="6084250"/>
            <a:ext cx="3464396" cy="24722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0561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DD0CA-DEA8-4ACD-9F73-3280553C88F3}"/>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2D8BDF4E-314D-4251-B20E-F5CB0635205A}"/>
              </a:ext>
            </a:extLst>
          </p:cNvPr>
          <p:cNvSpPr>
            <a:spLocks noGrp="1"/>
          </p:cNvSpPr>
          <p:nvPr>
            <p:ph idx="1"/>
          </p:nvPr>
        </p:nvSpPr>
        <p:spPr/>
        <p:txBody>
          <a:bodyPr/>
          <a:lstStyle/>
          <a:p>
            <a:r>
              <a:rPr kumimoji="1" lang="en-US" altLang="ja-JP" dirty="0"/>
              <a:t>SELECT(</a:t>
            </a:r>
            <a:r>
              <a:rPr kumimoji="1" lang="ja-JP" altLang="en-US" dirty="0"/>
              <a:t>データの検索</a:t>
            </a:r>
            <a:r>
              <a:rPr kumimoji="1" lang="en-US" altLang="ja-JP" dirty="0"/>
              <a:t>)</a:t>
            </a:r>
          </a:p>
          <a:p>
            <a:pPr>
              <a:buFont typeface="Wingdings" panose="05000000000000000000" pitchFamily="2" charset="2"/>
              <a:buChar char="Ø"/>
            </a:pPr>
            <a:r>
              <a:rPr lang="en-US" altLang="ja-JP" dirty="0"/>
              <a:t>GROUP BY</a:t>
            </a:r>
            <a:r>
              <a:rPr lang="ja-JP" altLang="en-US" dirty="0"/>
              <a:t>で集計</a:t>
            </a:r>
            <a:endParaRPr lang="en-US" altLang="ja-JP" dirty="0"/>
          </a:p>
          <a:p>
            <a:pPr>
              <a:buFont typeface="Wingdings" panose="05000000000000000000" pitchFamily="2" charset="2"/>
              <a:buChar char="Ø"/>
            </a:pPr>
            <a:endParaRPr kumimoji="1" lang="en-US" altLang="ja-JP" dirty="0"/>
          </a:p>
          <a:p>
            <a:pPr>
              <a:buFont typeface="Wingdings" panose="05000000000000000000" pitchFamily="2" charset="2"/>
              <a:buChar char="Ø"/>
            </a:pPr>
            <a:endParaRPr lang="en-US" altLang="ja-JP" dirty="0"/>
          </a:p>
          <a:p>
            <a:pPr>
              <a:buFont typeface="Wingdings" panose="05000000000000000000" pitchFamily="2" charset="2"/>
              <a:buChar char="Ø"/>
            </a:pPr>
            <a:endParaRPr kumimoji="1" lang="en-US" altLang="ja-JP" dirty="0"/>
          </a:p>
          <a:p>
            <a:pPr>
              <a:buFont typeface="Wingdings" panose="05000000000000000000" pitchFamily="2" charset="2"/>
              <a:buChar char="Ø"/>
            </a:pPr>
            <a:endParaRPr lang="en-US" altLang="ja-JP" dirty="0"/>
          </a:p>
          <a:p>
            <a:pPr marL="0" indent="0">
              <a:buNone/>
            </a:pPr>
            <a:r>
              <a:rPr kumimoji="1" lang="ja-JP" altLang="en-US" dirty="0"/>
              <a:t>項目が数値なら</a:t>
            </a:r>
            <a:r>
              <a:rPr kumimoji="1" lang="en-US" altLang="ja-JP" dirty="0"/>
              <a:t>SUM</a:t>
            </a:r>
            <a:r>
              <a:rPr kumimoji="1" lang="ja-JP" altLang="en-US" dirty="0"/>
              <a:t>でグループごとの合計値を算出できる。</a:t>
            </a:r>
          </a:p>
        </p:txBody>
      </p:sp>
      <p:cxnSp>
        <p:nvCxnSpPr>
          <p:cNvPr id="9" name="直線矢印コネクタ 8">
            <a:extLst>
              <a:ext uri="{FF2B5EF4-FFF2-40B4-BE49-F238E27FC236}">
                <a16:creationId xmlns:a16="http://schemas.microsoft.com/office/drawing/2014/main" id="{B82F59A1-9232-4A40-9FE3-B9B800EFCAE4}"/>
              </a:ext>
            </a:extLst>
          </p:cNvPr>
          <p:cNvCxnSpPr>
            <a:cxnSpLocks/>
            <a:stCxn id="16" idx="3"/>
          </p:cNvCxnSpPr>
          <p:nvPr/>
        </p:nvCxnSpPr>
        <p:spPr>
          <a:xfrm flipV="1">
            <a:off x="6555627" y="3573942"/>
            <a:ext cx="2910953" cy="8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4BAC387-E28A-4039-B6A4-4776604463AD}"/>
              </a:ext>
            </a:extLst>
          </p:cNvPr>
          <p:cNvSpPr txBox="1"/>
          <p:nvPr/>
        </p:nvSpPr>
        <p:spPr>
          <a:xfrm>
            <a:off x="6511925" y="3152001"/>
            <a:ext cx="2954655" cy="923330"/>
          </a:xfrm>
          <a:prstGeom prst="rect">
            <a:avLst/>
          </a:prstGeom>
          <a:noFill/>
        </p:spPr>
        <p:txBody>
          <a:bodyPr wrap="none" rtlCol="0">
            <a:spAutoFit/>
          </a:bodyPr>
          <a:lstStyle/>
          <a:p>
            <a:pPr algn="ctr"/>
            <a:r>
              <a:rPr kumimoji="1" lang="ja-JP" altLang="en-US" dirty="0"/>
              <a:t>職種でグループ化して集計</a:t>
            </a:r>
            <a:endParaRPr kumimoji="1" lang="en-US" altLang="ja-JP" dirty="0"/>
          </a:p>
          <a:p>
            <a:endParaRPr lang="en-US" altLang="ja-JP" dirty="0"/>
          </a:p>
          <a:p>
            <a:pPr algn="ctr"/>
            <a:r>
              <a:rPr kumimoji="1" lang="en-US" altLang="ja-JP" dirty="0"/>
              <a:t>COUNT</a:t>
            </a:r>
            <a:r>
              <a:rPr kumimoji="1" lang="ja-JP" altLang="en-US" dirty="0"/>
              <a:t>で人数を数える</a:t>
            </a:r>
          </a:p>
        </p:txBody>
      </p:sp>
      <p:pic>
        <p:nvPicPr>
          <p:cNvPr id="16" name="図 15">
            <a:extLst>
              <a:ext uri="{FF2B5EF4-FFF2-40B4-BE49-F238E27FC236}">
                <a16:creationId xmlns:a16="http://schemas.microsoft.com/office/drawing/2014/main" id="{9E05A178-E691-4BB2-BE5D-8C6B282E9F98}"/>
              </a:ext>
            </a:extLst>
          </p:cNvPr>
          <p:cNvPicPr>
            <a:picLocks noChangeAspect="1"/>
          </p:cNvPicPr>
          <p:nvPr/>
        </p:nvPicPr>
        <p:blipFill>
          <a:blip r:embed="rId3"/>
          <a:stretch>
            <a:fillRect/>
          </a:stretch>
        </p:blipFill>
        <p:spPr>
          <a:xfrm>
            <a:off x="843321" y="2880673"/>
            <a:ext cx="5712306" cy="1403394"/>
          </a:xfrm>
          <a:prstGeom prst="rect">
            <a:avLst/>
          </a:prstGeom>
        </p:spPr>
      </p:pic>
      <p:pic>
        <p:nvPicPr>
          <p:cNvPr id="19" name="図 18">
            <a:extLst>
              <a:ext uri="{FF2B5EF4-FFF2-40B4-BE49-F238E27FC236}">
                <a16:creationId xmlns:a16="http://schemas.microsoft.com/office/drawing/2014/main" id="{7AE0290A-E9E5-4207-A078-EA0107867F1A}"/>
              </a:ext>
            </a:extLst>
          </p:cNvPr>
          <p:cNvPicPr>
            <a:picLocks noChangeAspect="1"/>
          </p:cNvPicPr>
          <p:nvPr/>
        </p:nvPicPr>
        <p:blipFill>
          <a:blip r:embed="rId4"/>
          <a:stretch>
            <a:fillRect/>
          </a:stretch>
        </p:blipFill>
        <p:spPr>
          <a:xfrm>
            <a:off x="9466580" y="3099244"/>
            <a:ext cx="1533739" cy="1028844"/>
          </a:xfrm>
          <a:prstGeom prst="rect">
            <a:avLst/>
          </a:prstGeom>
        </p:spPr>
      </p:pic>
      <p:sp>
        <p:nvSpPr>
          <p:cNvPr id="8" name="正方形/長方形 7">
            <a:extLst>
              <a:ext uri="{FF2B5EF4-FFF2-40B4-BE49-F238E27FC236}">
                <a16:creationId xmlns:a16="http://schemas.microsoft.com/office/drawing/2014/main" id="{36833E45-4E44-D922-7EA2-D65154ACE55C}"/>
              </a:ext>
            </a:extLst>
          </p:cNvPr>
          <p:cNvSpPr/>
          <p:nvPr/>
        </p:nvSpPr>
        <p:spPr>
          <a:xfrm>
            <a:off x="1075799" y="3613666"/>
            <a:ext cx="3464396" cy="247223"/>
          </a:xfrm>
          <a:prstGeom prst="rect">
            <a:avLst/>
          </a:prstGeom>
          <a:solidFill>
            <a:srgbClr val="2A2B24"/>
          </a:solidFill>
          <a:ln>
            <a:solidFill>
              <a:srgbClr val="2A2B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25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5F6338-EF3B-4400-92AB-9A63B8FB5DC8}"/>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03CF32C4-334B-406D-96AE-B986ECA08C6B}"/>
              </a:ext>
            </a:extLst>
          </p:cNvPr>
          <p:cNvSpPr>
            <a:spLocks noGrp="1"/>
          </p:cNvSpPr>
          <p:nvPr>
            <p:ph idx="1"/>
          </p:nvPr>
        </p:nvSpPr>
        <p:spPr/>
        <p:txBody>
          <a:bodyPr>
            <a:normAutofit lnSpcReduction="10000"/>
          </a:bodyPr>
          <a:lstStyle/>
          <a:p>
            <a:r>
              <a:rPr kumimoji="1" lang="en-US" altLang="ja-JP" dirty="0"/>
              <a:t>UPDATE(</a:t>
            </a:r>
            <a:r>
              <a:rPr kumimoji="1" lang="ja-JP" altLang="en-US" dirty="0"/>
              <a:t>データの更新</a:t>
            </a:r>
            <a:r>
              <a:rPr kumimoji="1" lang="en-US" altLang="ja-JP" dirty="0"/>
              <a:t>)</a:t>
            </a:r>
          </a:p>
          <a:p>
            <a:pPr marL="0" indent="0">
              <a:buNone/>
            </a:pPr>
            <a:r>
              <a:rPr kumimoji="1" lang="en-US" altLang="ja-JP" dirty="0"/>
              <a:t>UPDATE</a:t>
            </a:r>
            <a:r>
              <a:rPr kumimoji="1" lang="ja-JP" altLang="en-US" dirty="0"/>
              <a:t>文では対象のデータを探し指定した値に更新する</a:t>
            </a:r>
            <a:endParaRPr kumimoji="1" lang="en-US" altLang="ja-JP" dirty="0"/>
          </a:p>
          <a:p>
            <a:pPr marL="0" indent="0">
              <a:buNone/>
            </a:pPr>
            <a:endParaRPr lang="en-US" altLang="ja-JP" dirty="0"/>
          </a:p>
          <a:p>
            <a:pPr marL="0" indent="0">
              <a:buNone/>
            </a:pPr>
            <a:r>
              <a:rPr kumimoji="1" lang="ja-JP" altLang="en-US" dirty="0"/>
              <a:t>文法としては</a:t>
            </a:r>
            <a:endParaRPr kumimoji="1" lang="en-US" altLang="ja-JP" dirty="0"/>
          </a:p>
          <a:p>
            <a:pPr marL="0" indent="0">
              <a:buNone/>
            </a:pPr>
            <a:endParaRPr lang="en-US" altLang="ja-JP" dirty="0"/>
          </a:p>
          <a:p>
            <a:pPr marL="0" indent="0">
              <a:buNone/>
            </a:pPr>
            <a:r>
              <a:rPr kumimoji="1" lang="en-US" altLang="ja-JP" dirty="0"/>
              <a:t>UPDATE </a:t>
            </a:r>
            <a:r>
              <a:rPr lang="ja-JP" altLang="en-US" dirty="0"/>
              <a:t>テーブル</a:t>
            </a:r>
            <a:r>
              <a:rPr kumimoji="1" lang="ja-JP" altLang="en-US" dirty="0"/>
              <a:t>名 </a:t>
            </a:r>
            <a:r>
              <a:rPr kumimoji="1" lang="en-US" altLang="ja-JP" dirty="0"/>
              <a:t>SET </a:t>
            </a:r>
            <a:r>
              <a:rPr kumimoji="1" lang="ja-JP" altLang="en-US" dirty="0"/>
              <a:t>項目名</a:t>
            </a:r>
            <a:r>
              <a:rPr kumimoji="1" lang="en-US" altLang="ja-JP" dirty="0"/>
              <a:t>=</a:t>
            </a:r>
            <a:r>
              <a:rPr kumimoji="1" lang="ja-JP" altLang="en-US" dirty="0"/>
              <a:t>値 </a:t>
            </a:r>
            <a:r>
              <a:rPr kumimoji="1" lang="en-US" altLang="ja-JP" dirty="0"/>
              <a:t>WHERE </a:t>
            </a:r>
            <a:r>
              <a:rPr kumimoji="1" lang="ja-JP" altLang="en-US" dirty="0"/>
              <a:t>条件</a:t>
            </a:r>
            <a:endParaRPr kumimoji="1" lang="en-US" altLang="ja-JP" dirty="0"/>
          </a:p>
          <a:p>
            <a:pPr marL="0" indent="0">
              <a:buNone/>
            </a:pPr>
            <a:endParaRPr lang="en-US" altLang="ja-JP" dirty="0"/>
          </a:p>
          <a:p>
            <a:pPr marL="0" indent="0">
              <a:buNone/>
            </a:pPr>
            <a:r>
              <a:rPr lang="ja-JP" altLang="en-US" dirty="0"/>
              <a:t>更新する部分はカンマ区切りで項目名と値を指定することで複数の更新ができる</a:t>
            </a:r>
            <a:endParaRPr kumimoji="1" lang="ja-JP" altLang="en-US" dirty="0"/>
          </a:p>
        </p:txBody>
      </p:sp>
    </p:spTree>
    <p:extLst>
      <p:ext uri="{BB962C8B-B14F-4D97-AF65-F5344CB8AC3E}">
        <p14:creationId xmlns:p14="http://schemas.microsoft.com/office/powerpoint/2010/main" val="4095318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3825B-3C48-48AF-ADDC-06FA4BC6BD5C}"/>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E6A5C372-592B-44BF-8408-49B7B5CBCC2B}"/>
              </a:ext>
            </a:extLst>
          </p:cNvPr>
          <p:cNvSpPr>
            <a:spLocks noGrp="1"/>
          </p:cNvSpPr>
          <p:nvPr>
            <p:ph idx="1"/>
          </p:nvPr>
        </p:nvSpPr>
        <p:spPr/>
        <p:txBody>
          <a:bodyPr/>
          <a:lstStyle/>
          <a:p>
            <a:r>
              <a:rPr kumimoji="1" lang="en-US" altLang="ja-JP" dirty="0"/>
              <a:t>UPDATE(</a:t>
            </a:r>
            <a:r>
              <a:rPr kumimoji="1" lang="ja-JP" altLang="en-US" dirty="0"/>
              <a:t>データの更新</a:t>
            </a:r>
            <a:r>
              <a:rPr kumimoji="1" lang="en-US" altLang="ja-JP" dirty="0"/>
              <a:t>)</a:t>
            </a:r>
          </a:p>
          <a:p>
            <a:pPr marL="0" indent="0">
              <a:buNone/>
            </a:pPr>
            <a:r>
              <a:rPr kumimoji="1" lang="ja-JP" altLang="en-US" dirty="0"/>
              <a:t>プログラムで実装して更新</a:t>
            </a:r>
          </a:p>
        </p:txBody>
      </p:sp>
      <p:pic>
        <p:nvPicPr>
          <p:cNvPr id="5" name="図 4">
            <a:extLst>
              <a:ext uri="{FF2B5EF4-FFF2-40B4-BE49-F238E27FC236}">
                <a16:creationId xmlns:a16="http://schemas.microsoft.com/office/drawing/2014/main" id="{82D69231-5B3C-46DB-A6DD-0716E96180FB}"/>
              </a:ext>
            </a:extLst>
          </p:cNvPr>
          <p:cNvPicPr>
            <a:picLocks noChangeAspect="1"/>
          </p:cNvPicPr>
          <p:nvPr/>
        </p:nvPicPr>
        <p:blipFill>
          <a:blip r:embed="rId3"/>
          <a:stretch>
            <a:fillRect/>
          </a:stretch>
        </p:blipFill>
        <p:spPr>
          <a:xfrm>
            <a:off x="6565831" y="4759108"/>
            <a:ext cx="5039429" cy="1552792"/>
          </a:xfrm>
          <a:prstGeom prst="rect">
            <a:avLst/>
          </a:prstGeom>
        </p:spPr>
      </p:pic>
      <p:pic>
        <p:nvPicPr>
          <p:cNvPr id="6" name="図 5">
            <a:extLst>
              <a:ext uri="{FF2B5EF4-FFF2-40B4-BE49-F238E27FC236}">
                <a16:creationId xmlns:a16="http://schemas.microsoft.com/office/drawing/2014/main" id="{50401D56-873C-4E24-BD66-8506EA7E5588}"/>
              </a:ext>
            </a:extLst>
          </p:cNvPr>
          <p:cNvPicPr>
            <a:picLocks noChangeAspect="1"/>
          </p:cNvPicPr>
          <p:nvPr/>
        </p:nvPicPr>
        <p:blipFill rotWithShape="1">
          <a:blip r:embed="rId4"/>
          <a:srcRect l="19659" t="50530" r="38055" b="18966"/>
          <a:stretch/>
        </p:blipFill>
        <p:spPr>
          <a:xfrm>
            <a:off x="6565830" y="2664311"/>
            <a:ext cx="5039429" cy="1529378"/>
          </a:xfrm>
          <a:prstGeom prst="rect">
            <a:avLst/>
          </a:prstGeom>
        </p:spPr>
      </p:pic>
      <p:pic>
        <p:nvPicPr>
          <p:cNvPr id="8" name="図 7">
            <a:extLst>
              <a:ext uri="{FF2B5EF4-FFF2-40B4-BE49-F238E27FC236}">
                <a16:creationId xmlns:a16="http://schemas.microsoft.com/office/drawing/2014/main" id="{74DFA77C-959B-4300-88ED-4902B414B914}"/>
              </a:ext>
            </a:extLst>
          </p:cNvPr>
          <p:cNvPicPr>
            <a:picLocks noChangeAspect="1"/>
          </p:cNvPicPr>
          <p:nvPr/>
        </p:nvPicPr>
        <p:blipFill>
          <a:blip r:embed="rId5"/>
          <a:stretch>
            <a:fillRect/>
          </a:stretch>
        </p:blipFill>
        <p:spPr>
          <a:xfrm>
            <a:off x="838200" y="4193689"/>
            <a:ext cx="5257800" cy="660856"/>
          </a:xfrm>
          <a:prstGeom prst="rect">
            <a:avLst/>
          </a:prstGeom>
        </p:spPr>
      </p:pic>
      <p:sp>
        <p:nvSpPr>
          <p:cNvPr id="9" name="テキスト ボックス 8">
            <a:extLst>
              <a:ext uri="{FF2B5EF4-FFF2-40B4-BE49-F238E27FC236}">
                <a16:creationId xmlns:a16="http://schemas.microsoft.com/office/drawing/2014/main" id="{F3219104-4886-47D8-A4FA-AE1A477D92E9}"/>
              </a:ext>
            </a:extLst>
          </p:cNvPr>
          <p:cNvSpPr txBox="1"/>
          <p:nvPr/>
        </p:nvSpPr>
        <p:spPr>
          <a:xfrm>
            <a:off x="1854318" y="4873016"/>
            <a:ext cx="3225563" cy="369332"/>
          </a:xfrm>
          <a:prstGeom prst="rect">
            <a:avLst/>
          </a:prstGeom>
          <a:noFill/>
        </p:spPr>
        <p:txBody>
          <a:bodyPr wrap="none" rtlCol="0">
            <a:spAutoFit/>
          </a:bodyPr>
          <a:lstStyle/>
          <a:p>
            <a:r>
              <a:rPr kumimoji="1" lang="ja-JP" altLang="en-US" dirty="0"/>
              <a:t>教授の権限</a:t>
            </a:r>
            <a:r>
              <a:rPr kumimoji="1" lang="en-US" altLang="ja-JP" dirty="0"/>
              <a:t>(admin)</a:t>
            </a:r>
            <a:r>
              <a:rPr kumimoji="1" lang="ja-JP" altLang="en-US" dirty="0"/>
              <a:t>を</a:t>
            </a:r>
            <a:r>
              <a:rPr kumimoji="1" lang="en-US" altLang="ja-JP" dirty="0"/>
              <a:t>1</a:t>
            </a:r>
            <a:r>
              <a:rPr kumimoji="1" lang="ja-JP" altLang="en-US" dirty="0"/>
              <a:t>にする</a:t>
            </a:r>
          </a:p>
        </p:txBody>
      </p:sp>
      <p:sp>
        <p:nvSpPr>
          <p:cNvPr id="10" name="正方形/長方形 9">
            <a:extLst>
              <a:ext uri="{FF2B5EF4-FFF2-40B4-BE49-F238E27FC236}">
                <a16:creationId xmlns:a16="http://schemas.microsoft.com/office/drawing/2014/main" id="{E126BE2F-7093-4579-BD87-5E8E2BC5DF0C}"/>
              </a:ext>
            </a:extLst>
          </p:cNvPr>
          <p:cNvSpPr/>
          <p:nvPr/>
        </p:nvSpPr>
        <p:spPr>
          <a:xfrm>
            <a:off x="11009671" y="3170903"/>
            <a:ext cx="595588" cy="2580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5B903E1-6489-46E7-8AF7-C89490DE8D62}"/>
              </a:ext>
            </a:extLst>
          </p:cNvPr>
          <p:cNvSpPr/>
          <p:nvPr/>
        </p:nvSpPr>
        <p:spPr>
          <a:xfrm>
            <a:off x="11009671" y="5242348"/>
            <a:ext cx="595588" cy="2580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84C2C3E-7B7F-4C4C-8F3D-A30497AA7F39}"/>
              </a:ext>
            </a:extLst>
          </p:cNvPr>
          <p:cNvCxnSpPr>
            <a:stCxn id="10" idx="3"/>
            <a:endCxn id="11" idx="3"/>
          </p:cNvCxnSpPr>
          <p:nvPr/>
        </p:nvCxnSpPr>
        <p:spPr>
          <a:xfrm>
            <a:off x="11605259" y="3299952"/>
            <a:ext cx="12700" cy="2071445"/>
          </a:xfrm>
          <a:prstGeom prst="bentConnector3">
            <a:avLst>
              <a:gd name="adj1" fmla="val 180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181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246F7-68DA-4F92-83EF-1E882C4BBC23}"/>
              </a:ext>
            </a:extLst>
          </p:cNvPr>
          <p:cNvSpPr>
            <a:spLocks noGrp="1"/>
          </p:cNvSpPr>
          <p:nvPr>
            <p:ph type="title"/>
          </p:nvPr>
        </p:nvSpPr>
        <p:spPr/>
        <p:txBody>
          <a:bodyPr/>
          <a:lstStyle/>
          <a:p>
            <a:r>
              <a:rPr lang="en-US" altLang="ja-JP" dirty="0"/>
              <a:t>SQL</a:t>
            </a:r>
            <a:r>
              <a:rPr lang="ja-JP" altLang="en-US" dirty="0"/>
              <a:t>の基本構文</a:t>
            </a:r>
            <a:endParaRPr kumimoji="1" lang="ja-JP" altLang="en-US" dirty="0"/>
          </a:p>
        </p:txBody>
      </p:sp>
      <p:sp>
        <p:nvSpPr>
          <p:cNvPr id="3" name="コンテンツ プレースホルダー 2">
            <a:extLst>
              <a:ext uri="{FF2B5EF4-FFF2-40B4-BE49-F238E27FC236}">
                <a16:creationId xmlns:a16="http://schemas.microsoft.com/office/drawing/2014/main" id="{ED35F3A1-1224-4290-A2C7-D05FD995F95D}"/>
              </a:ext>
            </a:extLst>
          </p:cNvPr>
          <p:cNvSpPr>
            <a:spLocks noGrp="1"/>
          </p:cNvSpPr>
          <p:nvPr>
            <p:ph idx="1"/>
          </p:nvPr>
        </p:nvSpPr>
        <p:spPr/>
        <p:txBody>
          <a:bodyPr>
            <a:normAutofit lnSpcReduction="10000"/>
          </a:bodyPr>
          <a:lstStyle/>
          <a:p>
            <a:r>
              <a:rPr kumimoji="1" lang="en-US" altLang="ja-JP" dirty="0"/>
              <a:t>DELETE(</a:t>
            </a:r>
            <a:r>
              <a:rPr kumimoji="1" lang="ja-JP" altLang="en-US" dirty="0"/>
              <a:t>データの削除</a:t>
            </a:r>
            <a:r>
              <a:rPr kumimoji="1" lang="en-US" altLang="ja-JP" dirty="0"/>
              <a:t>)</a:t>
            </a:r>
          </a:p>
          <a:p>
            <a:pPr marL="0" indent="0">
              <a:buNone/>
            </a:pPr>
            <a:r>
              <a:rPr kumimoji="1" lang="en-US" altLang="ja-JP" dirty="0"/>
              <a:t>DELETE</a:t>
            </a:r>
            <a:r>
              <a:rPr kumimoji="1" lang="ja-JP" altLang="en-US" dirty="0"/>
              <a:t>文では対象のデータを探してデータを削除できる</a:t>
            </a:r>
            <a:endParaRPr kumimoji="1" lang="en-US" altLang="ja-JP" dirty="0"/>
          </a:p>
          <a:p>
            <a:pPr marL="0" indent="0">
              <a:buNone/>
            </a:pPr>
            <a:endParaRPr lang="en-US" altLang="ja-JP" dirty="0"/>
          </a:p>
          <a:p>
            <a:pPr marL="0" indent="0">
              <a:buNone/>
            </a:pPr>
            <a:r>
              <a:rPr kumimoji="1" lang="ja-JP" altLang="en-US" dirty="0"/>
              <a:t>文法としては</a:t>
            </a:r>
            <a:endParaRPr kumimoji="1" lang="en-US" altLang="ja-JP" dirty="0"/>
          </a:p>
          <a:p>
            <a:pPr marL="0" indent="0">
              <a:buNone/>
            </a:pPr>
            <a:endParaRPr lang="en-US" altLang="ja-JP" dirty="0"/>
          </a:p>
          <a:p>
            <a:pPr marL="0" indent="0">
              <a:buNone/>
            </a:pPr>
            <a:r>
              <a:rPr kumimoji="1" lang="en-US" altLang="ja-JP" dirty="0"/>
              <a:t>DELETE</a:t>
            </a:r>
            <a:r>
              <a:rPr lang="ja-JP" altLang="en-US" dirty="0"/>
              <a:t> </a:t>
            </a:r>
            <a:r>
              <a:rPr lang="en-US" altLang="ja-JP" dirty="0"/>
              <a:t>FROM</a:t>
            </a:r>
            <a:r>
              <a:rPr lang="ja-JP" altLang="en-US" dirty="0"/>
              <a:t> テーブル名 </a:t>
            </a:r>
            <a:r>
              <a:rPr lang="en-US" altLang="ja-JP" dirty="0"/>
              <a:t>WHERE </a:t>
            </a:r>
            <a:r>
              <a:rPr lang="ja-JP" altLang="en-US" dirty="0"/>
              <a:t>条件</a:t>
            </a:r>
            <a:endParaRPr lang="en-US" altLang="ja-JP" dirty="0"/>
          </a:p>
          <a:p>
            <a:pPr marL="0" indent="0">
              <a:buNone/>
            </a:pPr>
            <a:endParaRPr kumimoji="1" lang="en-US" altLang="ja-JP" dirty="0"/>
          </a:p>
          <a:p>
            <a:pPr marL="0" indent="0">
              <a:buNone/>
            </a:pPr>
            <a:r>
              <a:rPr lang="en-US" altLang="ja-JP" dirty="0"/>
              <a:t>WHERE</a:t>
            </a:r>
            <a:r>
              <a:rPr lang="ja-JP" altLang="en-US" dirty="0"/>
              <a:t>以下を無くし</a:t>
            </a:r>
            <a:r>
              <a:rPr lang="en-US" altLang="ja-JP" dirty="0"/>
              <a:t>DELETE FROM </a:t>
            </a:r>
            <a:r>
              <a:rPr lang="ja-JP" altLang="en-US" dirty="0"/>
              <a:t>テーブル名だけで実行するとテーブル内のすべてのデータを消去できる</a:t>
            </a:r>
            <a:endParaRPr kumimoji="1" lang="ja-JP" altLang="en-US" dirty="0"/>
          </a:p>
        </p:txBody>
      </p:sp>
    </p:spTree>
    <p:extLst>
      <p:ext uri="{BB962C8B-B14F-4D97-AF65-F5344CB8AC3E}">
        <p14:creationId xmlns:p14="http://schemas.microsoft.com/office/powerpoint/2010/main" val="3611951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BD63F-7A22-41CC-A64A-8129BD9A1694}"/>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9C524D33-74AE-4181-BFDE-6C38D0CAD513}"/>
              </a:ext>
            </a:extLst>
          </p:cNvPr>
          <p:cNvSpPr>
            <a:spLocks noGrp="1"/>
          </p:cNvSpPr>
          <p:nvPr>
            <p:ph idx="1"/>
          </p:nvPr>
        </p:nvSpPr>
        <p:spPr/>
        <p:txBody>
          <a:bodyPr/>
          <a:lstStyle/>
          <a:p>
            <a:r>
              <a:rPr kumimoji="1" lang="en-US" altLang="ja-JP" dirty="0"/>
              <a:t>DELETE(</a:t>
            </a:r>
            <a:r>
              <a:rPr kumimoji="1" lang="ja-JP" altLang="en-US" dirty="0"/>
              <a:t>データの削除</a:t>
            </a:r>
            <a:r>
              <a:rPr kumimoji="1" lang="en-US" altLang="ja-JP" dirty="0"/>
              <a:t>)</a:t>
            </a:r>
          </a:p>
          <a:p>
            <a:pPr marL="0" indent="0">
              <a:buNone/>
            </a:pPr>
            <a:r>
              <a:rPr kumimoji="1" lang="ja-JP" altLang="en-US" dirty="0"/>
              <a:t>プログラムで実装してデータを削除</a:t>
            </a:r>
          </a:p>
        </p:txBody>
      </p:sp>
      <p:pic>
        <p:nvPicPr>
          <p:cNvPr id="5" name="図 4">
            <a:extLst>
              <a:ext uri="{FF2B5EF4-FFF2-40B4-BE49-F238E27FC236}">
                <a16:creationId xmlns:a16="http://schemas.microsoft.com/office/drawing/2014/main" id="{85D5BD28-27E9-4A53-BA71-D9D46BA52021}"/>
              </a:ext>
            </a:extLst>
          </p:cNvPr>
          <p:cNvPicPr>
            <a:picLocks noChangeAspect="1"/>
          </p:cNvPicPr>
          <p:nvPr/>
        </p:nvPicPr>
        <p:blipFill>
          <a:blip r:embed="rId3"/>
          <a:stretch>
            <a:fillRect/>
          </a:stretch>
        </p:blipFill>
        <p:spPr>
          <a:xfrm>
            <a:off x="838200" y="3899694"/>
            <a:ext cx="5771038" cy="664686"/>
          </a:xfrm>
          <a:prstGeom prst="rect">
            <a:avLst/>
          </a:prstGeom>
        </p:spPr>
      </p:pic>
      <p:pic>
        <p:nvPicPr>
          <p:cNvPr id="7" name="図 6">
            <a:extLst>
              <a:ext uri="{FF2B5EF4-FFF2-40B4-BE49-F238E27FC236}">
                <a16:creationId xmlns:a16="http://schemas.microsoft.com/office/drawing/2014/main" id="{FF0926AD-1404-4112-A997-77ED4CEB9714}"/>
              </a:ext>
            </a:extLst>
          </p:cNvPr>
          <p:cNvPicPr>
            <a:picLocks noChangeAspect="1"/>
          </p:cNvPicPr>
          <p:nvPr/>
        </p:nvPicPr>
        <p:blipFill>
          <a:blip r:embed="rId4"/>
          <a:stretch>
            <a:fillRect/>
          </a:stretch>
        </p:blipFill>
        <p:spPr>
          <a:xfrm>
            <a:off x="6797039" y="4793457"/>
            <a:ext cx="4964179" cy="1279864"/>
          </a:xfrm>
          <a:prstGeom prst="rect">
            <a:avLst/>
          </a:prstGeom>
        </p:spPr>
      </p:pic>
      <p:pic>
        <p:nvPicPr>
          <p:cNvPr id="8" name="図 7">
            <a:extLst>
              <a:ext uri="{FF2B5EF4-FFF2-40B4-BE49-F238E27FC236}">
                <a16:creationId xmlns:a16="http://schemas.microsoft.com/office/drawing/2014/main" id="{AD690386-FD0D-4C1D-8002-25B70AC9612A}"/>
              </a:ext>
            </a:extLst>
          </p:cNvPr>
          <p:cNvPicPr>
            <a:picLocks noChangeAspect="1"/>
          </p:cNvPicPr>
          <p:nvPr/>
        </p:nvPicPr>
        <p:blipFill>
          <a:blip r:embed="rId5"/>
          <a:stretch>
            <a:fillRect/>
          </a:stretch>
        </p:blipFill>
        <p:spPr>
          <a:xfrm>
            <a:off x="6797040" y="2206407"/>
            <a:ext cx="4964178" cy="1529605"/>
          </a:xfrm>
          <a:prstGeom prst="rect">
            <a:avLst/>
          </a:prstGeom>
        </p:spPr>
      </p:pic>
      <p:sp>
        <p:nvSpPr>
          <p:cNvPr id="9" name="テキスト ボックス 8">
            <a:extLst>
              <a:ext uri="{FF2B5EF4-FFF2-40B4-BE49-F238E27FC236}">
                <a16:creationId xmlns:a16="http://schemas.microsoft.com/office/drawing/2014/main" id="{CE7A1C09-A843-48EA-A6AA-A116BF4B45C5}"/>
              </a:ext>
            </a:extLst>
          </p:cNvPr>
          <p:cNvSpPr txBox="1"/>
          <p:nvPr/>
        </p:nvSpPr>
        <p:spPr>
          <a:xfrm>
            <a:off x="1811176" y="4608791"/>
            <a:ext cx="3825086" cy="369332"/>
          </a:xfrm>
          <a:prstGeom prst="rect">
            <a:avLst/>
          </a:prstGeom>
          <a:noFill/>
        </p:spPr>
        <p:txBody>
          <a:bodyPr wrap="none" rtlCol="0">
            <a:spAutoFit/>
          </a:bodyPr>
          <a:lstStyle/>
          <a:p>
            <a:r>
              <a:rPr kumimoji="1" lang="ja-JP" altLang="en-US" dirty="0"/>
              <a:t>学校</a:t>
            </a:r>
            <a:r>
              <a:rPr kumimoji="1" lang="en-US" altLang="ja-JP" dirty="0"/>
              <a:t>(school)</a:t>
            </a:r>
            <a:r>
              <a:rPr kumimoji="1" lang="ja-JP" altLang="en-US" dirty="0"/>
              <a:t>が高校のデータを削除</a:t>
            </a:r>
          </a:p>
        </p:txBody>
      </p:sp>
      <p:sp>
        <p:nvSpPr>
          <p:cNvPr id="10" name="正方形/長方形 9">
            <a:extLst>
              <a:ext uri="{FF2B5EF4-FFF2-40B4-BE49-F238E27FC236}">
                <a16:creationId xmlns:a16="http://schemas.microsoft.com/office/drawing/2014/main" id="{E80D44C6-912B-4D58-91CE-0E021A912D63}"/>
              </a:ext>
            </a:extLst>
          </p:cNvPr>
          <p:cNvSpPr/>
          <p:nvPr/>
        </p:nvSpPr>
        <p:spPr>
          <a:xfrm>
            <a:off x="6797039" y="3512820"/>
            <a:ext cx="4964178" cy="223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2E956FB0-E7CD-4E5E-817E-4200FEF6D704}"/>
              </a:ext>
            </a:extLst>
          </p:cNvPr>
          <p:cNvSpPr/>
          <p:nvPr/>
        </p:nvSpPr>
        <p:spPr>
          <a:xfrm>
            <a:off x="8335231" y="3863116"/>
            <a:ext cx="1887794" cy="7378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削除</a:t>
            </a:r>
          </a:p>
        </p:txBody>
      </p:sp>
    </p:spTree>
    <p:extLst>
      <p:ext uri="{BB962C8B-B14F-4D97-AF65-F5344CB8AC3E}">
        <p14:creationId xmlns:p14="http://schemas.microsoft.com/office/powerpoint/2010/main" val="3709817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597429-4C7C-4370-A9AC-A8720627FA93}"/>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A5C00C02-3729-4649-900E-438D6196B9BD}"/>
              </a:ext>
            </a:extLst>
          </p:cNvPr>
          <p:cNvSpPr>
            <a:spLocks noGrp="1"/>
          </p:cNvSpPr>
          <p:nvPr>
            <p:ph idx="1"/>
          </p:nvPr>
        </p:nvSpPr>
        <p:spPr>
          <a:xfrm>
            <a:off x="838199" y="1825625"/>
            <a:ext cx="10790903" cy="4351338"/>
          </a:xfrm>
        </p:spPr>
        <p:txBody>
          <a:bodyPr/>
          <a:lstStyle/>
          <a:p>
            <a:r>
              <a:rPr kumimoji="1" lang="en-US" altLang="ja-JP" dirty="0"/>
              <a:t>DROP(</a:t>
            </a:r>
            <a:r>
              <a:rPr kumimoji="1" lang="ja-JP" altLang="en-US" dirty="0"/>
              <a:t>テーブルの削除</a:t>
            </a:r>
            <a:r>
              <a:rPr kumimoji="1" lang="en-US" altLang="ja-JP" dirty="0"/>
              <a:t>)</a:t>
            </a:r>
          </a:p>
          <a:p>
            <a:pPr marL="0" indent="0">
              <a:buNone/>
            </a:pPr>
            <a:r>
              <a:rPr lang="en-US" altLang="ja-JP" dirty="0"/>
              <a:t>DROP</a:t>
            </a:r>
            <a:r>
              <a:rPr lang="ja-JP" altLang="en-US" dirty="0"/>
              <a:t>文では</a:t>
            </a:r>
            <a:r>
              <a:rPr lang="en-US" altLang="ja-JP" dirty="0"/>
              <a:t>DELETE</a:t>
            </a:r>
            <a:r>
              <a:rPr lang="ja-JP" altLang="en-US" dirty="0"/>
              <a:t>と異なりデータではなくテーブルを削除する。</a:t>
            </a:r>
            <a:endParaRPr lang="en-US" altLang="ja-JP" dirty="0"/>
          </a:p>
          <a:p>
            <a:pPr marL="0" indent="0">
              <a:buNone/>
            </a:pPr>
            <a:endParaRPr kumimoji="1" lang="en-US" altLang="ja-JP" dirty="0"/>
          </a:p>
          <a:p>
            <a:pPr marL="0" indent="0">
              <a:buNone/>
            </a:pPr>
            <a:r>
              <a:rPr lang="ja-JP" altLang="en-US" dirty="0"/>
              <a:t>文法としては</a:t>
            </a:r>
            <a:endParaRPr lang="en-US" altLang="ja-JP" dirty="0"/>
          </a:p>
          <a:p>
            <a:pPr marL="0" indent="0">
              <a:buNone/>
            </a:pPr>
            <a:endParaRPr kumimoji="1" lang="en-US" altLang="ja-JP" dirty="0"/>
          </a:p>
          <a:p>
            <a:pPr marL="0" indent="0">
              <a:buNone/>
            </a:pPr>
            <a:r>
              <a:rPr lang="en-US" altLang="ja-JP" dirty="0"/>
              <a:t>DROP</a:t>
            </a:r>
            <a:r>
              <a:rPr lang="ja-JP" altLang="en-US" dirty="0"/>
              <a:t> </a:t>
            </a:r>
            <a:r>
              <a:rPr lang="en-US" altLang="ja-JP" dirty="0"/>
              <a:t>TABLE</a:t>
            </a:r>
            <a:r>
              <a:rPr lang="ja-JP" altLang="en-US" dirty="0"/>
              <a:t> テーブル名</a:t>
            </a:r>
            <a:endParaRPr lang="en-US" altLang="ja-JP" dirty="0"/>
          </a:p>
          <a:p>
            <a:pPr marL="0" indent="0">
              <a:buNone/>
            </a:pPr>
            <a:endParaRPr kumimoji="1" lang="en-US" altLang="ja-JP" dirty="0"/>
          </a:p>
          <a:p>
            <a:pPr marL="0" indent="0">
              <a:buNone/>
            </a:pPr>
            <a:r>
              <a:rPr lang="ja-JP" altLang="en-US" dirty="0"/>
              <a:t>存在しないテーブルを入力して実行した場合エラーが起きる</a:t>
            </a:r>
            <a:endParaRPr kumimoji="1" lang="ja-JP" altLang="en-US" dirty="0"/>
          </a:p>
        </p:txBody>
      </p:sp>
    </p:spTree>
    <p:extLst>
      <p:ext uri="{BB962C8B-B14F-4D97-AF65-F5344CB8AC3E}">
        <p14:creationId xmlns:p14="http://schemas.microsoft.com/office/powerpoint/2010/main" val="3514624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17DBBD-09FD-49EF-A830-A64C0349D73C}"/>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CB693429-FB2F-497D-8AA3-12D7FAB0C3F6}"/>
              </a:ext>
            </a:extLst>
          </p:cNvPr>
          <p:cNvSpPr>
            <a:spLocks noGrp="1"/>
          </p:cNvSpPr>
          <p:nvPr>
            <p:ph idx="1"/>
          </p:nvPr>
        </p:nvSpPr>
        <p:spPr/>
        <p:txBody>
          <a:bodyPr/>
          <a:lstStyle/>
          <a:p>
            <a:r>
              <a:rPr kumimoji="1" lang="en-US" altLang="ja-JP" dirty="0"/>
              <a:t>DROP(</a:t>
            </a:r>
            <a:r>
              <a:rPr kumimoji="1" lang="ja-JP" altLang="en-US" dirty="0"/>
              <a:t>テーブルの削除</a:t>
            </a:r>
            <a:r>
              <a:rPr kumimoji="1" lang="en-US" altLang="ja-JP" dirty="0"/>
              <a:t>)</a:t>
            </a:r>
          </a:p>
          <a:p>
            <a:pPr marL="0" indent="0">
              <a:buNone/>
            </a:pPr>
            <a:r>
              <a:rPr kumimoji="1" lang="ja-JP" altLang="en-US" dirty="0"/>
              <a:t>プログラムで実装してテーブルを削除する</a:t>
            </a:r>
            <a:endParaRPr kumimoji="1" lang="en-US" altLang="ja-JP" dirty="0"/>
          </a:p>
          <a:p>
            <a:pPr marL="0" indent="0">
              <a:buNone/>
            </a:pPr>
            <a:r>
              <a:rPr lang="en-US" altLang="ja-JP" dirty="0"/>
              <a:t>CREATE</a:t>
            </a:r>
            <a:r>
              <a:rPr lang="ja-JP" altLang="en-US" dirty="0"/>
              <a:t>で関数で簡略化の説明で作った</a:t>
            </a:r>
            <a:r>
              <a:rPr lang="en-US" altLang="ja-JP" dirty="0"/>
              <a:t>list2</a:t>
            </a:r>
            <a:r>
              <a:rPr lang="ja-JP" altLang="en-US" dirty="0"/>
              <a:t>を削除</a:t>
            </a:r>
            <a:endParaRPr kumimoji="1" lang="ja-JP" altLang="en-US" dirty="0"/>
          </a:p>
        </p:txBody>
      </p:sp>
      <p:pic>
        <p:nvPicPr>
          <p:cNvPr id="5" name="図 4">
            <a:extLst>
              <a:ext uri="{FF2B5EF4-FFF2-40B4-BE49-F238E27FC236}">
                <a16:creationId xmlns:a16="http://schemas.microsoft.com/office/drawing/2014/main" id="{DF7FD319-240A-4DF6-8338-D8DD83FDB062}"/>
              </a:ext>
            </a:extLst>
          </p:cNvPr>
          <p:cNvPicPr>
            <a:picLocks noChangeAspect="1"/>
          </p:cNvPicPr>
          <p:nvPr/>
        </p:nvPicPr>
        <p:blipFill>
          <a:blip r:embed="rId3"/>
          <a:stretch>
            <a:fillRect/>
          </a:stretch>
        </p:blipFill>
        <p:spPr>
          <a:xfrm>
            <a:off x="5451333" y="3260132"/>
            <a:ext cx="1939516" cy="2916831"/>
          </a:xfrm>
          <a:prstGeom prst="rect">
            <a:avLst/>
          </a:prstGeom>
        </p:spPr>
      </p:pic>
      <p:pic>
        <p:nvPicPr>
          <p:cNvPr id="7" name="図 6">
            <a:extLst>
              <a:ext uri="{FF2B5EF4-FFF2-40B4-BE49-F238E27FC236}">
                <a16:creationId xmlns:a16="http://schemas.microsoft.com/office/drawing/2014/main" id="{6BAEA6B3-313D-4C29-B774-57331B91C68F}"/>
              </a:ext>
            </a:extLst>
          </p:cNvPr>
          <p:cNvPicPr>
            <a:picLocks noChangeAspect="1"/>
          </p:cNvPicPr>
          <p:nvPr/>
        </p:nvPicPr>
        <p:blipFill>
          <a:blip r:embed="rId4"/>
          <a:stretch>
            <a:fillRect/>
          </a:stretch>
        </p:blipFill>
        <p:spPr>
          <a:xfrm>
            <a:off x="8858978" y="3260132"/>
            <a:ext cx="2402418" cy="2916831"/>
          </a:xfrm>
          <a:prstGeom prst="rect">
            <a:avLst/>
          </a:prstGeom>
        </p:spPr>
      </p:pic>
      <p:sp>
        <p:nvSpPr>
          <p:cNvPr id="8" name="正方形/長方形 7">
            <a:extLst>
              <a:ext uri="{FF2B5EF4-FFF2-40B4-BE49-F238E27FC236}">
                <a16:creationId xmlns:a16="http://schemas.microsoft.com/office/drawing/2014/main" id="{48895666-2598-4A08-AB01-DD6E3D43DCC1}"/>
              </a:ext>
            </a:extLst>
          </p:cNvPr>
          <p:cNvSpPr/>
          <p:nvPr/>
        </p:nvSpPr>
        <p:spPr>
          <a:xfrm>
            <a:off x="5628416" y="5250426"/>
            <a:ext cx="1762433" cy="250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6A9B7619-875C-4BC4-84FF-7AFA8BCC1DB7}"/>
              </a:ext>
            </a:extLst>
          </p:cNvPr>
          <p:cNvPicPr>
            <a:picLocks noChangeAspect="1"/>
          </p:cNvPicPr>
          <p:nvPr/>
        </p:nvPicPr>
        <p:blipFill>
          <a:blip r:embed="rId5"/>
          <a:stretch>
            <a:fillRect/>
          </a:stretch>
        </p:blipFill>
        <p:spPr>
          <a:xfrm>
            <a:off x="838200" y="4251757"/>
            <a:ext cx="3962953" cy="933580"/>
          </a:xfrm>
          <a:prstGeom prst="rect">
            <a:avLst/>
          </a:prstGeom>
        </p:spPr>
      </p:pic>
      <p:sp>
        <p:nvSpPr>
          <p:cNvPr id="11" name="矢印: 右 10">
            <a:extLst>
              <a:ext uri="{FF2B5EF4-FFF2-40B4-BE49-F238E27FC236}">
                <a16:creationId xmlns:a16="http://schemas.microsoft.com/office/drawing/2014/main" id="{22CBCBE7-58FC-4CB5-8809-B2FD3FD77244}"/>
              </a:ext>
            </a:extLst>
          </p:cNvPr>
          <p:cNvSpPr/>
          <p:nvPr/>
        </p:nvSpPr>
        <p:spPr>
          <a:xfrm>
            <a:off x="7557100" y="4251757"/>
            <a:ext cx="1135626" cy="933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実行後</a:t>
            </a:r>
          </a:p>
        </p:txBody>
      </p:sp>
    </p:spTree>
    <p:extLst>
      <p:ext uri="{BB962C8B-B14F-4D97-AF65-F5344CB8AC3E}">
        <p14:creationId xmlns:p14="http://schemas.microsoft.com/office/powerpoint/2010/main" val="3748644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B9E0C1-0D8E-4F24-8541-9D5006587E19}"/>
              </a:ext>
            </a:extLst>
          </p:cNvPr>
          <p:cNvSpPr>
            <a:spLocks noGrp="1"/>
          </p:cNvSpPr>
          <p:nvPr>
            <p:ph type="title"/>
          </p:nvPr>
        </p:nvSpPr>
        <p:spPr/>
        <p:txBody>
          <a:bodyPr/>
          <a:lstStyle/>
          <a:p>
            <a:r>
              <a:rPr kumimoji="1" lang="ja-JP" altLang="en-US" dirty="0"/>
              <a:t>何故データベースを使う</a:t>
            </a:r>
          </a:p>
        </p:txBody>
      </p:sp>
      <p:sp>
        <p:nvSpPr>
          <p:cNvPr id="3" name="コンテンツ プレースホルダー 2">
            <a:extLst>
              <a:ext uri="{FF2B5EF4-FFF2-40B4-BE49-F238E27FC236}">
                <a16:creationId xmlns:a16="http://schemas.microsoft.com/office/drawing/2014/main" id="{93877585-97B7-488D-8FE6-5F1C656517E5}"/>
              </a:ext>
            </a:extLst>
          </p:cNvPr>
          <p:cNvSpPr>
            <a:spLocks noGrp="1"/>
          </p:cNvSpPr>
          <p:nvPr>
            <p:ph idx="1"/>
          </p:nvPr>
        </p:nvSpPr>
        <p:spPr/>
        <p:txBody>
          <a:bodyPr/>
          <a:lstStyle/>
          <a:p>
            <a:r>
              <a:rPr kumimoji="1" lang="ja-JP" altLang="en-US" dirty="0"/>
              <a:t>データベースの特性</a:t>
            </a:r>
            <a:endParaRPr kumimoji="1" lang="en-US" altLang="ja-JP" dirty="0"/>
          </a:p>
          <a:p>
            <a:pPr>
              <a:buFont typeface="Wingdings" panose="05000000000000000000" pitchFamily="2" charset="2"/>
              <a:buChar char="Ø"/>
            </a:pPr>
            <a:r>
              <a:rPr lang="ja-JP" altLang="en-US" dirty="0"/>
              <a:t>大量のデータを扱いやすい</a:t>
            </a:r>
            <a:endParaRPr lang="en-US" altLang="ja-JP" dirty="0"/>
          </a:p>
          <a:p>
            <a:pPr marL="0" indent="0">
              <a:buNone/>
            </a:pPr>
            <a:r>
              <a:rPr lang="ja-JP" altLang="en-US" dirty="0"/>
              <a:t>データベースは編集と検索がしやすい形式となっている</a:t>
            </a:r>
            <a:endParaRPr lang="en-US" altLang="ja-JP" dirty="0"/>
          </a:p>
          <a:p>
            <a:pPr marL="0" indent="0">
              <a:buNone/>
            </a:pPr>
            <a:endParaRPr lang="en-US" altLang="ja-JP" dirty="0"/>
          </a:p>
          <a:p>
            <a:pPr>
              <a:buFont typeface="Wingdings" panose="05000000000000000000" pitchFamily="2" charset="2"/>
              <a:buChar char="Ø"/>
            </a:pPr>
            <a:r>
              <a:rPr lang="ja-JP" altLang="en-US" dirty="0"/>
              <a:t>データの整合性が取りやすい</a:t>
            </a:r>
            <a:endParaRPr lang="en-US" altLang="ja-JP" dirty="0"/>
          </a:p>
          <a:p>
            <a:pPr marL="0" indent="0">
              <a:buNone/>
            </a:pPr>
            <a:r>
              <a:rPr lang="ja-JP" altLang="en-US" dirty="0"/>
              <a:t>複数人でデータにアクセスすることがあっても、あるユーザが情報を更新している時は更新できないようにするなどの制御が可能</a:t>
            </a:r>
            <a:endParaRPr lang="en-US" altLang="ja-JP" dirty="0"/>
          </a:p>
        </p:txBody>
      </p:sp>
    </p:spTree>
    <p:extLst>
      <p:ext uri="{BB962C8B-B14F-4D97-AF65-F5344CB8AC3E}">
        <p14:creationId xmlns:p14="http://schemas.microsoft.com/office/powerpoint/2010/main" val="23986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CDF5CC-A38D-4879-8C78-FCAF46242F7B}"/>
              </a:ext>
            </a:extLst>
          </p:cNvPr>
          <p:cNvSpPr>
            <a:spLocks noGrp="1"/>
          </p:cNvSpPr>
          <p:nvPr>
            <p:ph type="title"/>
          </p:nvPr>
        </p:nvSpPr>
        <p:spPr/>
        <p:txBody>
          <a:bodyPr/>
          <a:lstStyle/>
          <a:p>
            <a:r>
              <a:rPr kumimoji="1" lang="en-US" altLang="ja-JP" dirty="0"/>
              <a:t>SQL</a:t>
            </a:r>
            <a:r>
              <a:rPr kumimoji="1" lang="ja-JP" altLang="en-US" dirty="0"/>
              <a:t>の基本構文</a:t>
            </a:r>
          </a:p>
        </p:txBody>
      </p:sp>
      <p:sp>
        <p:nvSpPr>
          <p:cNvPr id="3" name="コンテンツ プレースホルダー 2">
            <a:extLst>
              <a:ext uri="{FF2B5EF4-FFF2-40B4-BE49-F238E27FC236}">
                <a16:creationId xmlns:a16="http://schemas.microsoft.com/office/drawing/2014/main" id="{143B7798-CDEC-4BF3-BAE3-07918F0B4BF4}"/>
              </a:ext>
            </a:extLst>
          </p:cNvPr>
          <p:cNvSpPr>
            <a:spLocks noGrp="1"/>
          </p:cNvSpPr>
          <p:nvPr>
            <p:ph idx="1"/>
          </p:nvPr>
        </p:nvSpPr>
        <p:spPr>
          <a:xfrm>
            <a:off x="892276" y="1825625"/>
            <a:ext cx="10515601" cy="4351338"/>
          </a:xfrm>
        </p:spPr>
        <p:txBody>
          <a:bodyPr>
            <a:normAutofit fontScale="92500" lnSpcReduction="20000"/>
          </a:bodyPr>
          <a:lstStyle/>
          <a:p>
            <a:r>
              <a:rPr kumimoji="1" lang="en-US" altLang="ja-JP" sz="3300" dirty="0"/>
              <a:t>ALTER(</a:t>
            </a:r>
            <a:r>
              <a:rPr lang="ja-JP" altLang="en-US" sz="3300" dirty="0"/>
              <a:t>構造の改変</a:t>
            </a:r>
            <a:r>
              <a:rPr kumimoji="1" lang="en-US" altLang="ja-JP" sz="3300" dirty="0"/>
              <a:t>)</a:t>
            </a:r>
          </a:p>
          <a:p>
            <a:pPr marL="0" indent="0">
              <a:buNone/>
            </a:pPr>
            <a:r>
              <a:rPr lang="en-US" altLang="ja-JP" sz="3300" dirty="0"/>
              <a:t>ALTER</a:t>
            </a:r>
            <a:r>
              <a:rPr lang="ja-JP" altLang="en-US" sz="3300" dirty="0"/>
              <a:t>文では対象のテーブルの構造を変更できる</a:t>
            </a:r>
            <a:endParaRPr lang="en-US" altLang="ja-JP" sz="3300" dirty="0"/>
          </a:p>
          <a:p>
            <a:pPr marL="0" indent="0">
              <a:buNone/>
            </a:pPr>
            <a:endParaRPr kumimoji="1" lang="en-US" altLang="ja-JP" sz="3300" dirty="0"/>
          </a:p>
          <a:p>
            <a:pPr marL="0" indent="0">
              <a:buNone/>
            </a:pPr>
            <a:r>
              <a:rPr lang="ja-JP" altLang="en-US" sz="3300" dirty="0"/>
              <a:t>文法としては</a:t>
            </a:r>
            <a:endParaRPr lang="en-US" altLang="ja-JP" sz="3300" dirty="0"/>
          </a:p>
          <a:p>
            <a:pPr marL="0" indent="0">
              <a:buNone/>
            </a:pPr>
            <a:endParaRPr kumimoji="1" lang="en-US" altLang="ja-JP" dirty="0"/>
          </a:p>
          <a:p>
            <a:pPr marL="0" indent="0">
              <a:buNone/>
            </a:pPr>
            <a:r>
              <a:rPr kumimoji="1" lang="ja-JP" altLang="en-US" sz="2400" dirty="0"/>
              <a:t>表　名：</a:t>
            </a:r>
            <a:r>
              <a:rPr kumimoji="1" lang="en-US" altLang="ja-JP" sz="2400" dirty="0"/>
              <a:t>ALTER TABLE </a:t>
            </a:r>
            <a:r>
              <a:rPr kumimoji="1" lang="ja-JP" altLang="en-US" sz="2400" dirty="0"/>
              <a:t>テーブル名 </a:t>
            </a:r>
            <a:r>
              <a:rPr kumimoji="1" lang="en-US" altLang="ja-JP" sz="2400" dirty="0"/>
              <a:t>RENAME TO </a:t>
            </a:r>
            <a:r>
              <a:rPr kumimoji="1" lang="ja-JP" altLang="en-US" sz="2400" dirty="0"/>
              <a:t>新しいテーブル名</a:t>
            </a:r>
            <a:endParaRPr kumimoji="1" lang="en-US" altLang="ja-JP" sz="2400" dirty="0"/>
          </a:p>
          <a:p>
            <a:pPr marL="0" indent="0">
              <a:buNone/>
            </a:pPr>
            <a:r>
              <a:rPr lang="ja-JP" altLang="en-US" sz="2400" dirty="0"/>
              <a:t>項目名：</a:t>
            </a:r>
            <a:r>
              <a:rPr lang="en-US" altLang="ja-JP" sz="2400" dirty="0"/>
              <a:t>ALTER TABLE </a:t>
            </a:r>
            <a:r>
              <a:rPr lang="ja-JP" altLang="en-US" sz="2400" dirty="0"/>
              <a:t>テーブル名 </a:t>
            </a:r>
            <a:r>
              <a:rPr lang="en-US" altLang="ja-JP" sz="2400" dirty="0"/>
              <a:t>RENAME COLUMN </a:t>
            </a:r>
            <a:r>
              <a:rPr lang="ja-JP" altLang="en-US" sz="2400" dirty="0"/>
              <a:t>項目名 </a:t>
            </a:r>
            <a:r>
              <a:rPr lang="en-US" altLang="ja-JP" sz="2400" dirty="0"/>
              <a:t>TO </a:t>
            </a:r>
            <a:r>
              <a:rPr lang="ja-JP" altLang="en-US" sz="2400" dirty="0"/>
              <a:t>新しい項目名</a:t>
            </a:r>
            <a:endParaRPr kumimoji="1" lang="en-US" altLang="ja-JP" sz="2400" dirty="0"/>
          </a:p>
          <a:p>
            <a:pPr marL="0" indent="0">
              <a:buNone/>
            </a:pPr>
            <a:r>
              <a:rPr kumimoji="1" lang="ja-JP" altLang="en-US" sz="2400" dirty="0"/>
              <a:t>　型　：</a:t>
            </a:r>
            <a:r>
              <a:rPr kumimoji="1" lang="en-US" altLang="ja-JP" sz="2400" dirty="0"/>
              <a:t>ALTER TABLE </a:t>
            </a:r>
            <a:r>
              <a:rPr kumimoji="1" lang="ja-JP" altLang="en-US" sz="2400" dirty="0"/>
              <a:t>テーブル名 </a:t>
            </a:r>
            <a:r>
              <a:rPr kumimoji="1" lang="en-US" altLang="ja-JP" sz="2400" dirty="0"/>
              <a:t>CHANGE</a:t>
            </a:r>
            <a:r>
              <a:rPr lang="ja-JP" altLang="en-US" sz="2400" dirty="0"/>
              <a:t> 項目名 新しい項目名 新しい変数型</a:t>
            </a:r>
            <a:endParaRPr kumimoji="1" lang="en-US" altLang="ja-JP" sz="2400" dirty="0"/>
          </a:p>
          <a:p>
            <a:pPr marL="0" indent="0">
              <a:buNone/>
            </a:pPr>
            <a:r>
              <a:rPr lang="ja-JP" altLang="en-US" sz="2400" dirty="0"/>
              <a:t>追　加：</a:t>
            </a:r>
            <a:r>
              <a:rPr lang="en-US" altLang="ja-JP" sz="2400" dirty="0"/>
              <a:t>ALTER TABLE </a:t>
            </a:r>
            <a:r>
              <a:rPr lang="ja-JP" altLang="en-US" sz="2400" dirty="0"/>
              <a:t>テーブル名 </a:t>
            </a:r>
            <a:r>
              <a:rPr lang="en-US" altLang="ja-JP" sz="2400" dirty="0"/>
              <a:t>ADD </a:t>
            </a:r>
            <a:r>
              <a:rPr lang="ja-JP" altLang="en-US" sz="2400" dirty="0"/>
              <a:t>項目名 変数型</a:t>
            </a:r>
            <a:endParaRPr lang="en-US" altLang="ja-JP" sz="2400" dirty="0"/>
          </a:p>
          <a:p>
            <a:pPr marL="0" indent="0">
              <a:buNone/>
            </a:pPr>
            <a:r>
              <a:rPr kumimoji="1" lang="ja-JP" altLang="en-US" sz="2400" dirty="0"/>
              <a:t>削　除：</a:t>
            </a:r>
            <a:r>
              <a:rPr kumimoji="1" lang="en-US" altLang="ja-JP" sz="2400" dirty="0"/>
              <a:t>ALTER TABLE </a:t>
            </a:r>
            <a:r>
              <a:rPr kumimoji="1" lang="ja-JP" altLang="en-US" sz="2400" dirty="0"/>
              <a:t>テーブル名 </a:t>
            </a:r>
            <a:r>
              <a:rPr kumimoji="1" lang="en-US" altLang="ja-JP" sz="2400" dirty="0"/>
              <a:t>DROP </a:t>
            </a:r>
            <a:r>
              <a:rPr kumimoji="1" lang="ja-JP" altLang="en-US" sz="2400" dirty="0"/>
              <a:t>項目名</a:t>
            </a:r>
          </a:p>
        </p:txBody>
      </p:sp>
    </p:spTree>
    <p:extLst>
      <p:ext uri="{BB962C8B-B14F-4D97-AF65-F5344CB8AC3E}">
        <p14:creationId xmlns:p14="http://schemas.microsoft.com/office/powerpoint/2010/main" val="1992929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02D440-3B76-4B3A-AE7A-85F1BE40453F}"/>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449268C6-D402-45D9-9AB2-F020F0691FFC}"/>
              </a:ext>
            </a:extLst>
          </p:cNvPr>
          <p:cNvSpPr>
            <a:spLocks noGrp="1"/>
          </p:cNvSpPr>
          <p:nvPr>
            <p:ph idx="1"/>
          </p:nvPr>
        </p:nvSpPr>
        <p:spPr/>
        <p:txBody>
          <a:bodyPr/>
          <a:lstStyle/>
          <a:p>
            <a:r>
              <a:rPr lang="ja-JP" altLang="en-US" dirty="0"/>
              <a:t>データベースの分割</a:t>
            </a:r>
            <a:endParaRPr kumimoji="1" lang="en-US" altLang="ja-JP" dirty="0"/>
          </a:p>
          <a:p>
            <a:pPr marL="0" indent="0">
              <a:buNone/>
            </a:pPr>
            <a:r>
              <a:rPr kumimoji="1" lang="ja-JP" altLang="en-US" dirty="0"/>
              <a:t>データベースを実際にアプリや</a:t>
            </a:r>
            <a:r>
              <a:rPr kumimoji="1" lang="en-US" altLang="ja-JP" dirty="0"/>
              <a:t>web</a:t>
            </a:r>
            <a:r>
              <a:rPr kumimoji="1" lang="ja-JP" altLang="en-US" dirty="0"/>
              <a:t>サービスで運用していく中で一つのテーブルのデータベースで全てを実現するわけではない。</a:t>
            </a:r>
            <a:endParaRPr kumimoji="1" lang="en-US" altLang="ja-JP" dirty="0"/>
          </a:p>
          <a:p>
            <a:pPr marL="0" indent="0">
              <a:buNone/>
            </a:pPr>
            <a:endParaRPr lang="en-US" altLang="ja-JP" dirty="0"/>
          </a:p>
          <a:p>
            <a:pPr marL="0" indent="0">
              <a:buNone/>
            </a:pPr>
            <a:r>
              <a:rPr kumimoji="1" lang="ja-JP" altLang="en-US" dirty="0"/>
              <a:t>実際にデータベースを運用する時はページや機能ごとにデータベースのテーブルを分けることで更新・追加・削除によるデータの重複や不整合を防ぐ。</a:t>
            </a:r>
            <a:endParaRPr kumimoji="1" lang="en-US" altLang="ja-JP" dirty="0"/>
          </a:p>
          <a:p>
            <a:endParaRPr kumimoji="1" lang="ja-JP" altLang="en-US" dirty="0"/>
          </a:p>
        </p:txBody>
      </p:sp>
    </p:spTree>
    <p:extLst>
      <p:ext uri="{BB962C8B-B14F-4D97-AF65-F5344CB8AC3E}">
        <p14:creationId xmlns:p14="http://schemas.microsoft.com/office/powerpoint/2010/main" val="2397351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4DC1C9-65BF-4C3E-863B-B84A0FDD7E2A}"/>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3A8A549C-0D52-4897-9AE9-D0F422C9F155}"/>
              </a:ext>
            </a:extLst>
          </p:cNvPr>
          <p:cNvSpPr>
            <a:spLocks noGrp="1"/>
          </p:cNvSpPr>
          <p:nvPr>
            <p:ph idx="1"/>
          </p:nvPr>
        </p:nvSpPr>
        <p:spPr/>
        <p:txBody>
          <a:bodyPr/>
          <a:lstStyle/>
          <a:p>
            <a:r>
              <a:rPr lang="ja-JP" altLang="en-US" dirty="0"/>
              <a:t>データベースの分割</a:t>
            </a:r>
            <a:endParaRPr kumimoji="1" lang="en-US" altLang="ja-JP" dirty="0"/>
          </a:p>
          <a:p>
            <a:pPr marL="0" indent="0">
              <a:buNone/>
            </a:pPr>
            <a:r>
              <a:rPr lang="ja-JP" altLang="en-US" dirty="0"/>
              <a:t>例</a:t>
            </a:r>
            <a:r>
              <a:rPr lang="en-US" altLang="ja-JP" dirty="0"/>
              <a:t>)</a:t>
            </a:r>
            <a:r>
              <a:rPr lang="ja-JP" altLang="en-US" dirty="0"/>
              <a:t>タイムカード</a:t>
            </a:r>
            <a:r>
              <a:rPr lang="en-US" altLang="ja-JP" dirty="0"/>
              <a:t>(</a:t>
            </a:r>
            <a:r>
              <a:rPr lang="ja-JP" altLang="en-US" dirty="0"/>
              <a:t>カードタッチ型</a:t>
            </a:r>
            <a:r>
              <a:rPr lang="en-US" altLang="ja-JP" dirty="0"/>
              <a:t>)</a:t>
            </a:r>
          </a:p>
          <a:p>
            <a:pPr marL="0" indent="0" algn="ctr">
              <a:buNone/>
            </a:pPr>
            <a:r>
              <a:rPr lang="ja-JP" altLang="en-US" dirty="0"/>
              <a:t>分割していないデータベースの例</a:t>
            </a:r>
            <a:endParaRPr lang="en-US" altLang="ja-JP" dirty="0"/>
          </a:p>
          <a:p>
            <a:pPr marL="0" indent="0" algn="ctr">
              <a:buNone/>
            </a:pPr>
            <a:endParaRPr lang="en-US" altLang="ja-JP" dirty="0"/>
          </a:p>
          <a:p>
            <a:pPr marL="0" indent="0">
              <a:buNone/>
            </a:pPr>
            <a:endParaRPr lang="en-US" altLang="ja-JP" dirty="0"/>
          </a:p>
          <a:p>
            <a:pPr marL="0" indent="0">
              <a:buNone/>
            </a:pPr>
            <a:r>
              <a:rPr lang="ja-JP" altLang="en-US" dirty="0"/>
              <a:t>この場合通勤・退勤ごとにレコードが増えてしまい個人情報が重複し、また個人情報を変更すれば該当する全てのレコードで変更しなくてはいけない。</a:t>
            </a:r>
            <a:endParaRPr lang="en-US" altLang="ja-JP" dirty="0"/>
          </a:p>
        </p:txBody>
      </p:sp>
      <p:graphicFrame>
        <p:nvGraphicFramePr>
          <p:cNvPr id="16" name="表 16">
            <a:extLst>
              <a:ext uri="{FF2B5EF4-FFF2-40B4-BE49-F238E27FC236}">
                <a16:creationId xmlns:a16="http://schemas.microsoft.com/office/drawing/2014/main" id="{537AEF6E-50AF-4A6E-B65B-501069705454}"/>
              </a:ext>
            </a:extLst>
          </p:cNvPr>
          <p:cNvGraphicFramePr>
            <a:graphicFrameLocks noGrp="1"/>
          </p:cNvGraphicFramePr>
          <p:nvPr>
            <p:extLst>
              <p:ext uri="{D42A27DB-BD31-4B8C-83A1-F6EECF244321}">
                <p14:modId xmlns:p14="http://schemas.microsoft.com/office/powerpoint/2010/main" val="668355946"/>
              </p:ext>
            </p:extLst>
          </p:nvPr>
        </p:nvGraphicFramePr>
        <p:xfrm>
          <a:off x="274476" y="3429000"/>
          <a:ext cx="11643048" cy="370840"/>
        </p:xfrm>
        <a:graphic>
          <a:graphicData uri="http://schemas.openxmlformats.org/drawingml/2006/table">
            <a:tbl>
              <a:tblPr firstRow="1" bandRow="1">
                <a:tableStyleId>{5C22544A-7EE6-4342-B048-85BDC9FD1C3A}</a:tableStyleId>
              </a:tblPr>
              <a:tblGrid>
                <a:gridCol w="705168">
                  <a:extLst>
                    <a:ext uri="{9D8B030D-6E8A-4147-A177-3AD203B41FA5}">
                      <a16:colId xmlns:a16="http://schemas.microsoft.com/office/drawing/2014/main" val="3826466384"/>
                    </a:ext>
                  </a:extLst>
                </a:gridCol>
                <a:gridCol w="1390968">
                  <a:extLst>
                    <a:ext uri="{9D8B030D-6E8A-4147-A177-3AD203B41FA5}">
                      <a16:colId xmlns:a16="http://schemas.microsoft.com/office/drawing/2014/main" val="3172682061"/>
                    </a:ext>
                  </a:extLst>
                </a:gridCol>
                <a:gridCol w="1848168">
                  <a:extLst>
                    <a:ext uri="{9D8B030D-6E8A-4147-A177-3AD203B41FA5}">
                      <a16:colId xmlns:a16="http://schemas.microsoft.com/office/drawing/2014/main" val="3604707583"/>
                    </a:ext>
                  </a:extLst>
                </a:gridCol>
                <a:gridCol w="1162368">
                  <a:extLst>
                    <a:ext uri="{9D8B030D-6E8A-4147-A177-3AD203B41FA5}">
                      <a16:colId xmlns:a16="http://schemas.microsoft.com/office/drawing/2014/main" val="1069918245"/>
                    </a:ext>
                  </a:extLst>
                </a:gridCol>
                <a:gridCol w="705168">
                  <a:extLst>
                    <a:ext uri="{9D8B030D-6E8A-4147-A177-3AD203B41FA5}">
                      <a16:colId xmlns:a16="http://schemas.microsoft.com/office/drawing/2014/main" val="3222692736"/>
                    </a:ext>
                  </a:extLst>
                </a:gridCol>
                <a:gridCol w="705168">
                  <a:extLst>
                    <a:ext uri="{9D8B030D-6E8A-4147-A177-3AD203B41FA5}">
                      <a16:colId xmlns:a16="http://schemas.microsoft.com/office/drawing/2014/main" val="1718987489"/>
                    </a:ext>
                  </a:extLst>
                </a:gridCol>
                <a:gridCol w="1162368">
                  <a:extLst>
                    <a:ext uri="{9D8B030D-6E8A-4147-A177-3AD203B41FA5}">
                      <a16:colId xmlns:a16="http://schemas.microsoft.com/office/drawing/2014/main" val="4072599650"/>
                    </a:ext>
                  </a:extLst>
                </a:gridCol>
                <a:gridCol w="1162368">
                  <a:extLst>
                    <a:ext uri="{9D8B030D-6E8A-4147-A177-3AD203B41FA5}">
                      <a16:colId xmlns:a16="http://schemas.microsoft.com/office/drawing/2014/main" val="1218458136"/>
                    </a:ext>
                  </a:extLst>
                </a:gridCol>
                <a:gridCol w="1162368">
                  <a:extLst>
                    <a:ext uri="{9D8B030D-6E8A-4147-A177-3AD203B41FA5}">
                      <a16:colId xmlns:a16="http://schemas.microsoft.com/office/drawing/2014/main" val="3128009311"/>
                    </a:ext>
                  </a:extLst>
                </a:gridCol>
                <a:gridCol w="933768">
                  <a:extLst>
                    <a:ext uri="{9D8B030D-6E8A-4147-A177-3AD203B41FA5}">
                      <a16:colId xmlns:a16="http://schemas.microsoft.com/office/drawing/2014/main" val="4134768189"/>
                    </a:ext>
                  </a:extLst>
                </a:gridCol>
                <a:gridCol w="705168">
                  <a:extLst>
                    <a:ext uri="{9D8B030D-6E8A-4147-A177-3AD203B41FA5}">
                      <a16:colId xmlns:a16="http://schemas.microsoft.com/office/drawing/2014/main" val="1301252164"/>
                    </a:ext>
                  </a:extLst>
                </a:gridCol>
              </a:tblGrid>
              <a:tr h="370840">
                <a:tc>
                  <a:txBody>
                    <a:bodyPr/>
                    <a:lstStyle/>
                    <a:p>
                      <a:r>
                        <a:rPr kumimoji="1" lang="ja-JP" altLang="en-US" dirty="0"/>
                        <a:t>名前</a:t>
                      </a:r>
                    </a:p>
                  </a:txBody>
                  <a:tcPr/>
                </a:tc>
                <a:tc>
                  <a:txBody>
                    <a:bodyPr/>
                    <a:lstStyle/>
                    <a:p>
                      <a:r>
                        <a:rPr kumimoji="1" lang="ja-JP" altLang="en-US" dirty="0"/>
                        <a:t>パスワード</a:t>
                      </a:r>
                    </a:p>
                  </a:txBody>
                  <a:tcPr/>
                </a:tc>
                <a:tc>
                  <a:txBody>
                    <a:bodyPr/>
                    <a:lstStyle/>
                    <a:p>
                      <a:r>
                        <a:rPr kumimoji="1" lang="ja-JP" altLang="en-US" dirty="0"/>
                        <a:t>メールアドレス</a:t>
                      </a:r>
                    </a:p>
                  </a:txBody>
                  <a:tcPr/>
                </a:tc>
                <a:tc>
                  <a:txBody>
                    <a:bodyPr/>
                    <a:lstStyle/>
                    <a:p>
                      <a:r>
                        <a:rPr kumimoji="1" lang="ja-JP" altLang="en-US" dirty="0"/>
                        <a:t>電話番号</a:t>
                      </a:r>
                    </a:p>
                  </a:txBody>
                  <a:tcPr/>
                </a:tc>
                <a:tc>
                  <a:txBody>
                    <a:bodyPr/>
                    <a:lstStyle/>
                    <a:p>
                      <a:r>
                        <a:rPr kumimoji="1" lang="ja-JP" altLang="en-US" dirty="0"/>
                        <a:t>性別</a:t>
                      </a:r>
                    </a:p>
                  </a:txBody>
                  <a:tcPr/>
                </a:tc>
                <a:tc>
                  <a:txBody>
                    <a:bodyPr/>
                    <a:lstStyle/>
                    <a:p>
                      <a:r>
                        <a:rPr kumimoji="1" lang="ja-JP" altLang="en-US" dirty="0"/>
                        <a:t>部署</a:t>
                      </a:r>
                    </a:p>
                  </a:txBody>
                  <a:tcPr/>
                </a:tc>
                <a:tc>
                  <a:txBody>
                    <a:bodyPr/>
                    <a:lstStyle/>
                    <a:p>
                      <a:r>
                        <a:rPr kumimoji="1" lang="ja-JP" altLang="en-US" dirty="0"/>
                        <a:t>出勤時刻</a:t>
                      </a:r>
                    </a:p>
                  </a:txBody>
                  <a:tcPr/>
                </a:tc>
                <a:tc>
                  <a:txBody>
                    <a:bodyPr/>
                    <a:lstStyle/>
                    <a:p>
                      <a:r>
                        <a:rPr kumimoji="1" lang="ja-JP" altLang="en-US" dirty="0"/>
                        <a:t>退勤時刻</a:t>
                      </a:r>
                    </a:p>
                  </a:txBody>
                  <a:tcPr/>
                </a:tc>
                <a:tc>
                  <a:txBody>
                    <a:bodyPr/>
                    <a:lstStyle/>
                    <a:p>
                      <a:r>
                        <a:rPr kumimoji="1" lang="ja-JP" altLang="en-US" dirty="0"/>
                        <a:t>欠勤事由</a:t>
                      </a:r>
                    </a:p>
                  </a:txBody>
                  <a:tcPr/>
                </a:tc>
                <a:tc>
                  <a:txBody>
                    <a:bodyPr/>
                    <a:lstStyle/>
                    <a:p>
                      <a:r>
                        <a:rPr kumimoji="1" lang="ja-JP" altLang="en-US" dirty="0"/>
                        <a:t>欠勤日</a:t>
                      </a:r>
                    </a:p>
                  </a:txBody>
                  <a:tcPr/>
                </a:tc>
                <a:tc>
                  <a:txBody>
                    <a:bodyPr/>
                    <a:lstStyle/>
                    <a:p>
                      <a:r>
                        <a:rPr kumimoji="1" lang="ja-JP" altLang="en-US" dirty="0"/>
                        <a:t>備考</a:t>
                      </a:r>
                    </a:p>
                  </a:txBody>
                  <a:tcPr/>
                </a:tc>
                <a:extLst>
                  <a:ext uri="{0D108BD9-81ED-4DB2-BD59-A6C34878D82A}">
                    <a16:rowId xmlns:a16="http://schemas.microsoft.com/office/drawing/2014/main" val="4205548248"/>
                  </a:ext>
                </a:extLst>
              </a:tr>
            </a:tbl>
          </a:graphicData>
        </a:graphic>
      </p:graphicFrame>
    </p:spTree>
    <p:extLst>
      <p:ext uri="{BB962C8B-B14F-4D97-AF65-F5344CB8AC3E}">
        <p14:creationId xmlns:p14="http://schemas.microsoft.com/office/powerpoint/2010/main" val="3107814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4DC1C9-65BF-4C3E-863B-B84A0FDD7E2A}"/>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3A8A549C-0D52-4897-9AE9-D0F422C9F155}"/>
              </a:ext>
            </a:extLst>
          </p:cNvPr>
          <p:cNvSpPr>
            <a:spLocks noGrp="1"/>
          </p:cNvSpPr>
          <p:nvPr>
            <p:ph idx="1"/>
          </p:nvPr>
        </p:nvSpPr>
        <p:spPr/>
        <p:txBody>
          <a:bodyPr/>
          <a:lstStyle/>
          <a:p>
            <a:r>
              <a:rPr kumimoji="1" lang="ja-JP" altLang="en-US" dirty="0"/>
              <a:t>データベースの分割</a:t>
            </a:r>
            <a:endParaRPr kumimoji="1" lang="en-US" altLang="ja-JP" dirty="0"/>
          </a:p>
          <a:p>
            <a:pPr marL="0" indent="0">
              <a:buNone/>
            </a:pPr>
            <a:r>
              <a:rPr lang="ja-JP" altLang="en-US" dirty="0"/>
              <a:t>例</a:t>
            </a:r>
            <a:r>
              <a:rPr lang="en-US" altLang="ja-JP" dirty="0"/>
              <a:t>)</a:t>
            </a:r>
            <a:r>
              <a:rPr lang="ja-JP" altLang="en-US" dirty="0"/>
              <a:t>タイムカード</a:t>
            </a:r>
            <a:r>
              <a:rPr lang="en-US" altLang="ja-JP" dirty="0"/>
              <a:t>(</a:t>
            </a:r>
            <a:r>
              <a:rPr lang="ja-JP" altLang="en-US" dirty="0"/>
              <a:t>カードタッチ型</a:t>
            </a:r>
            <a:r>
              <a:rPr lang="en-US" altLang="ja-JP" dirty="0"/>
              <a:t>)</a:t>
            </a:r>
          </a:p>
          <a:p>
            <a:pPr marL="0" indent="0" algn="ctr">
              <a:buNone/>
            </a:pPr>
            <a:r>
              <a:rPr lang="ja-JP" altLang="en-US" dirty="0"/>
              <a:t>データベースの分割例</a:t>
            </a:r>
            <a:endParaRPr lang="en-US" altLang="ja-JP" dirty="0"/>
          </a:p>
        </p:txBody>
      </p:sp>
      <p:graphicFrame>
        <p:nvGraphicFramePr>
          <p:cNvPr id="7" name="表 7">
            <a:extLst>
              <a:ext uri="{FF2B5EF4-FFF2-40B4-BE49-F238E27FC236}">
                <a16:creationId xmlns:a16="http://schemas.microsoft.com/office/drawing/2014/main" id="{4C16E6EA-6685-4BAA-951D-B382310A7252}"/>
              </a:ext>
            </a:extLst>
          </p:cNvPr>
          <p:cNvGraphicFramePr>
            <a:graphicFrameLocks noGrp="1"/>
          </p:cNvGraphicFramePr>
          <p:nvPr>
            <p:extLst>
              <p:ext uri="{D42A27DB-BD31-4B8C-83A1-F6EECF244321}">
                <p14:modId xmlns:p14="http://schemas.microsoft.com/office/powerpoint/2010/main" val="3544126335"/>
              </p:ext>
            </p:extLst>
          </p:nvPr>
        </p:nvGraphicFramePr>
        <p:xfrm>
          <a:off x="361526" y="4151845"/>
          <a:ext cx="7678151" cy="37084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90271588"/>
                    </a:ext>
                  </a:extLst>
                </a:gridCol>
                <a:gridCol w="705168">
                  <a:extLst>
                    <a:ext uri="{9D8B030D-6E8A-4147-A177-3AD203B41FA5}">
                      <a16:colId xmlns:a16="http://schemas.microsoft.com/office/drawing/2014/main" val="1230675490"/>
                    </a:ext>
                  </a:extLst>
                </a:gridCol>
                <a:gridCol w="1390968">
                  <a:extLst>
                    <a:ext uri="{9D8B030D-6E8A-4147-A177-3AD203B41FA5}">
                      <a16:colId xmlns:a16="http://schemas.microsoft.com/office/drawing/2014/main" val="3505139171"/>
                    </a:ext>
                  </a:extLst>
                </a:gridCol>
                <a:gridCol w="1848168">
                  <a:extLst>
                    <a:ext uri="{9D8B030D-6E8A-4147-A177-3AD203B41FA5}">
                      <a16:colId xmlns:a16="http://schemas.microsoft.com/office/drawing/2014/main" val="1385655044"/>
                    </a:ext>
                  </a:extLst>
                </a:gridCol>
                <a:gridCol w="1162368">
                  <a:extLst>
                    <a:ext uri="{9D8B030D-6E8A-4147-A177-3AD203B41FA5}">
                      <a16:colId xmlns:a16="http://schemas.microsoft.com/office/drawing/2014/main" val="1256401447"/>
                    </a:ext>
                  </a:extLst>
                </a:gridCol>
                <a:gridCol w="705168">
                  <a:extLst>
                    <a:ext uri="{9D8B030D-6E8A-4147-A177-3AD203B41FA5}">
                      <a16:colId xmlns:a16="http://schemas.microsoft.com/office/drawing/2014/main" val="1496090499"/>
                    </a:ext>
                  </a:extLst>
                </a:gridCol>
                <a:gridCol w="705168">
                  <a:extLst>
                    <a:ext uri="{9D8B030D-6E8A-4147-A177-3AD203B41FA5}">
                      <a16:colId xmlns:a16="http://schemas.microsoft.com/office/drawing/2014/main" val="3452081599"/>
                    </a:ext>
                  </a:extLst>
                </a:gridCol>
              </a:tblGrid>
              <a:tr h="370840">
                <a:tc>
                  <a:txBody>
                    <a:bodyPr/>
                    <a:lstStyle/>
                    <a:p>
                      <a:r>
                        <a:rPr kumimoji="1" lang="ja-JP" altLang="en-US" dirty="0"/>
                        <a:t>ユーザ</a:t>
                      </a:r>
                      <a:r>
                        <a:rPr kumimoji="1" lang="en-US" altLang="ja-JP" dirty="0"/>
                        <a:t>ID</a:t>
                      </a:r>
                      <a:endParaRPr kumimoji="1" lang="ja-JP" altLang="en-US" dirty="0"/>
                    </a:p>
                  </a:txBody>
                  <a:tcPr>
                    <a:solidFill>
                      <a:srgbClr val="FF0000"/>
                    </a:solidFill>
                  </a:tcPr>
                </a:tc>
                <a:tc>
                  <a:txBody>
                    <a:bodyPr/>
                    <a:lstStyle/>
                    <a:p>
                      <a:r>
                        <a:rPr kumimoji="1" lang="ja-JP" altLang="en-US" dirty="0"/>
                        <a:t>名前</a:t>
                      </a:r>
                    </a:p>
                  </a:txBody>
                  <a:tcPr>
                    <a:solidFill>
                      <a:srgbClr val="FF0000"/>
                    </a:solidFill>
                  </a:tcPr>
                </a:tc>
                <a:tc>
                  <a:txBody>
                    <a:bodyPr/>
                    <a:lstStyle/>
                    <a:p>
                      <a:r>
                        <a:rPr kumimoji="1" lang="ja-JP" altLang="en-US" dirty="0"/>
                        <a:t>パスワード</a:t>
                      </a:r>
                    </a:p>
                  </a:txBody>
                  <a:tcPr>
                    <a:solidFill>
                      <a:srgbClr val="FF0000"/>
                    </a:solidFill>
                  </a:tcPr>
                </a:tc>
                <a:tc>
                  <a:txBody>
                    <a:bodyPr/>
                    <a:lstStyle/>
                    <a:p>
                      <a:r>
                        <a:rPr kumimoji="1" lang="ja-JP" altLang="en-US" dirty="0"/>
                        <a:t>メールアドレス</a:t>
                      </a:r>
                    </a:p>
                  </a:txBody>
                  <a:tcPr>
                    <a:solidFill>
                      <a:srgbClr val="FF0000"/>
                    </a:solidFill>
                  </a:tcPr>
                </a:tc>
                <a:tc>
                  <a:txBody>
                    <a:bodyPr/>
                    <a:lstStyle/>
                    <a:p>
                      <a:r>
                        <a:rPr kumimoji="1" lang="ja-JP" altLang="en-US" dirty="0"/>
                        <a:t>電話番号</a:t>
                      </a:r>
                    </a:p>
                  </a:txBody>
                  <a:tcPr>
                    <a:solidFill>
                      <a:srgbClr val="FF0000"/>
                    </a:solidFill>
                  </a:tcPr>
                </a:tc>
                <a:tc>
                  <a:txBody>
                    <a:bodyPr/>
                    <a:lstStyle/>
                    <a:p>
                      <a:r>
                        <a:rPr kumimoji="1" lang="ja-JP" altLang="en-US" dirty="0"/>
                        <a:t>性別</a:t>
                      </a:r>
                    </a:p>
                  </a:txBody>
                  <a:tcPr>
                    <a:solidFill>
                      <a:srgbClr val="FF0000"/>
                    </a:solidFill>
                  </a:tcPr>
                </a:tc>
                <a:tc>
                  <a:txBody>
                    <a:bodyPr/>
                    <a:lstStyle/>
                    <a:p>
                      <a:r>
                        <a:rPr kumimoji="1" lang="ja-JP" altLang="en-US" dirty="0"/>
                        <a:t>部署</a:t>
                      </a:r>
                    </a:p>
                  </a:txBody>
                  <a:tcPr>
                    <a:solidFill>
                      <a:srgbClr val="FF0000"/>
                    </a:solidFill>
                  </a:tcPr>
                </a:tc>
                <a:extLst>
                  <a:ext uri="{0D108BD9-81ED-4DB2-BD59-A6C34878D82A}">
                    <a16:rowId xmlns:a16="http://schemas.microsoft.com/office/drawing/2014/main" val="2995898230"/>
                  </a:ext>
                </a:extLst>
              </a:tr>
            </a:tbl>
          </a:graphicData>
        </a:graphic>
      </p:graphicFrame>
      <p:graphicFrame>
        <p:nvGraphicFramePr>
          <p:cNvPr id="16" name="表 16">
            <a:extLst>
              <a:ext uri="{FF2B5EF4-FFF2-40B4-BE49-F238E27FC236}">
                <a16:creationId xmlns:a16="http://schemas.microsoft.com/office/drawing/2014/main" id="{537AEF6E-50AF-4A6E-B65B-501069705454}"/>
              </a:ext>
            </a:extLst>
          </p:cNvPr>
          <p:cNvGraphicFramePr>
            <a:graphicFrameLocks noGrp="1"/>
          </p:cNvGraphicFramePr>
          <p:nvPr>
            <p:extLst>
              <p:ext uri="{D42A27DB-BD31-4B8C-83A1-F6EECF244321}">
                <p14:modId xmlns:p14="http://schemas.microsoft.com/office/powerpoint/2010/main" val="665041678"/>
              </p:ext>
            </p:extLst>
          </p:nvPr>
        </p:nvGraphicFramePr>
        <p:xfrm>
          <a:off x="361526" y="3358991"/>
          <a:ext cx="11643048" cy="370840"/>
        </p:xfrm>
        <a:graphic>
          <a:graphicData uri="http://schemas.openxmlformats.org/drawingml/2006/table">
            <a:tbl>
              <a:tblPr firstRow="1" bandRow="1">
                <a:tableStyleId>{5C22544A-7EE6-4342-B048-85BDC9FD1C3A}</a:tableStyleId>
              </a:tblPr>
              <a:tblGrid>
                <a:gridCol w="705168">
                  <a:extLst>
                    <a:ext uri="{9D8B030D-6E8A-4147-A177-3AD203B41FA5}">
                      <a16:colId xmlns:a16="http://schemas.microsoft.com/office/drawing/2014/main" val="3826466384"/>
                    </a:ext>
                  </a:extLst>
                </a:gridCol>
                <a:gridCol w="1390968">
                  <a:extLst>
                    <a:ext uri="{9D8B030D-6E8A-4147-A177-3AD203B41FA5}">
                      <a16:colId xmlns:a16="http://schemas.microsoft.com/office/drawing/2014/main" val="3172682061"/>
                    </a:ext>
                  </a:extLst>
                </a:gridCol>
                <a:gridCol w="1848168">
                  <a:extLst>
                    <a:ext uri="{9D8B030D-6E8A-4147-A177-3AD203B41FA5}">
                      <a16:colId xmlns:a16="http://schemas.microsoft.com/office/drawing/2014/main" val="3604707583"/>
                    </a:ext>
                  </a:extLst>
                </a:gridCol>
                <a:gridCol w="1162368">
                  <a:extLst>
                    <a:ext uri="{9D8B030D-6E8A-4147-A177-3AD203B41FA5}">
                      <a16:colId xmlns:a16="http://schemas.microsoft.com/office/drawing/2014/main" val="1069918245"/>
                    </a:ext>
                  </a:extLst>
                </a:gridCol>
                <a:gridCol w="705168">
                  <a:extLst>
                    <a:ext uri="{9D8B030D-6E8A-4147-A177-3AD203B41FA5}">
                      <a16:colId xmlns:a16="http://schemas.microsoft.com/office/drawing/2014/main" val="3222692736"/>
                    </a:ext>
                  </a:extLst>
                </a:gridCol>
                <a:gridCol w="705168">
                  <a:extLst>
                    <a:ext uri="{9D8B030D-6E8A-4147-A177-3AD203B41FA5}">
                      <a16:colId xmlns:a16="http://schemas.microsoft.com/office/drawing/2014/main" val="1718987489"/>
                    </a:ext>
                  </a:extLst>
                </a:gridCol>
                <a:gridCol w="1162368">
                  <a:extLst>
                    <a:ext uri="{9D8B030D-6E8A-4147-A177-3AD203B41FA5}">
                      <a16:colId xmlns:a16="http://schemas.microsoft.com/office/drawing/2014/main" val="4072599650"/>
                    </a:ext>
                  </a:extLst>
                </a:gridCol>
                <a:gridCol w="1162368">
                  <a:extLst>
                    <a:ext uri="{9D8B030D-6E8A-4147-A177-3AD203B41FA5}">
                      <a16:colId xmlns:a16="http://schemas.microsoft.com/office/drawing/2014/main" val="1218458136"/>
                    </a:ext>
                  </a:extLst>
                </a:gridCol>
                <a:gridCol w="936246">
                  <a:extLst>
                    <a:ext uri="{9D8B030D-6E8A-4147-A177-3AD203B41FA5}">
                      <a16:colId xmlns:a16="http://schemas.microsoft.com/office/drawing/2014/main" val="3128009311"/>
                    </a:ext>
                  </a:extLst>
                </a:gridCol>
                <a:gridCol w="1159890">
                  <a:extLst>
                    <a:ext uri="{9D8B030D-6E8A-4147-A177-3AD203B41FA5}">
                      <a16:colId xmlns:a16="http://schemas.microsoft.com/office/drawing/2014/main" val="4134768189"/>
                    </a:ext>
                  </a:extLst>
                </a:gridCol>
                <a:gridCol w="705168">
                  <a:extLst>
                    <a:ext uri="{9D8B030D-6E8A-4147-A177-3AD203B41FA5}">
                      <a16:colId xmlns:a16="http://schemas.microsoft.com/office/drawing/2014/main" val="1301252164"/>
                    </a:ext>
                  </a:extLst>
                </a:gridCol>
              </a:tblGrid>
              <a:tr h="370840">
                <a:tc>
                  <a:txBody>
                    <a:bodyPr/>
                    <a:lstStyle/>
                    <a:p>
                      <a:r>
                        <a:rPr kumimoji="1" lang="ja-JP" altLang="en-US" dirty="0"/>
                        <a:t>名前</a:t>
                      </a:r>
                    </a:p>
                  </a:txBody>
                  <a:tcPr/>
                </a:tc>
                <a:tc>
                  <a:txBody>
                    <a:bodyPr/>
                    <a:lstStyle/>
                    <a:p>
                      <a:r>
                        <a:rPr kumimoji="1" lang="ja-JP" altLang="en-US" dirty="0"/>
                        <a:t>パスワード</a:t>
                      </a:r>
                    </a:p>
                  </a:txBody>
                  <a:tcPr/>
                </a:tc>
                <a:tc>
                  <a:txBody>
                    <a:bodyPr/>
                    <a:lstStyle/>
                    <a:p>
                      <a:r>
                        <a:rPr kumimoji="1" lang="ja-JP" altLang="en-US" dirty="0"/>
                        <a:t>メールアドレス</a:t>
                      </a:r>
                    </a:p>
                  </a:txBody>
                  <a:tcPr/>
                </a:tc>
                <a:tc>
                  <a:txBody>
                    <a:bodyPr/>
                    <a:lstStyle/>
                    <a:p>
                      <a:r>
                        <a:rPr kumimoji="1" lang="ja-JP" altLang="en-US" dirty="0"/>
                        <a:t>電話番号</a:t>
                      </a:r>
                    </a:p>
                  </a:txBody>
                  <a:tcPr/>
                </a:tc>
                <a:tc>
                  <a:txBody>
                    <a:bodyPr/>
                    <a:lstStyle/>
                    <a:p>
                      <a:r>
                        <a:rPr kumimoji="1" lang="ja-JP" altLang="en-US" dirty="0"/>
                        <a:t>性別</a:t>
                      </a:r>
                    </a:p>
                  </a:txBody>
                  <a:tcPr/>
                </a:tc>
                <a:tc>
                  <a:txBody>
                    <a:bodyPr/>
                    <a:lstStyle/>
                    <a:p>
                      <a:r>
                        <a:rPr kumimoji="1" lang="ja-JP" altLang="en-US" dirty="0"/>
                        <a:t>部署</a:t>
                      </a:r>
                    </a:p>
                  </a:txBody>
                  <a:tcPr/>
                </a:tc>
                <a:tc>
                  <a:txBody>
                    <a:bodyPr/>
                    <a:lstStyle/>
                    <a:p>
                      <a:r>
                        <a:rPr kumimoji="1" lang="ja-JP" altLang="en-US" dirty="0"/>
                        <a:t>出勤時刻</a:t>
                      </a:r>
                    </a:p>
                  </a:txBody>
                  <a:tcPr/>
                </a:tc>
                <a:tc>
                  <a:txBody>
                    <a:bodyPr/>
                    <a:lstStyle/>
                    <a:p>
                      <a:r>
                        <a:rPr kumimoji="1" lang="ja-JP" altLang="en-US" dirty="0"/>
                        <a:t>退勤時刻</a:t>
                      </a:r>
                    </a:p>
                  </a:txBody>
                  <a:tcPr/>
                </a:tc>
                <a:tc>
                  <a:txBody>
                    <a:bodyPr/>
                    <a:lstStyle/>
                    <a:p>
                      <a:r>
                        <a:rPr kumimoji="1" lang="ja-JP" altLang="en-US" dirty="0"/>
                        <a:t>日付</a:t>
                      </a:r>
                    </a:p>
                  </a:txBody>
                  <a:tcPr/>
                </a:tc>
                <a:tc>
                  <a:txBody>
                    <a:bodyPr/>
                    <a:lstStyle/>
                    <a:p>
                      <a:r>
                        <a:rPr kumimoji="1" lang="ja-JP" altLang="en-US" dirty="0"/>
                        <a:t>欠勤事由</a:t>
                      </a:r>
                    </a:p>
                  </a:txBody>
                  <a:tcPr/>
                </a:tc>
                <a:tc>
                  <a:txBody>
                    <a:bodyPr/>
                    <a:lstStyle/>
                    <a:p>
                      <a:r>
                        <a:rPr kumimoji="1" lang="ja-JP" altLang="en-US" dirty="0"/>
                        <a:t>備考</a:t>
                      </a:r>
                    </a:p>
                  </a:txBody>
                  <a:tcPr/>
                </a:tc>
                <a:extLst>
                  <a:ext uri="{0D108BD9-81ED-4DB2-BD59-A6C34878D82A}">
                    <a16:rowId xmlns:a16="http://schemas.microsoft.com/office/drawing/2014/main" val="4205548248"/>
                  </a:ext>
                </a:extLst>
              </a:tr>
            </a:tbl>
          </a:graphicData>
        </a:graphic>
      </p:graphicFrame>
      <p:graphicFrame>
        <p:nvGraphicFramePr>
          <p:cNvPr id="19" name="表 18">
            <a:extLst>
              <a:ext uri="{FF2B5EF4-FFF2-40B4-BE49-F238E27FC236}">
                <a16:creationId xmlns:a16="http://schemas.microsoft.com/office/drawing/2014/main" id="{FF53187B-F298-4762-BA28-4C0234512007}"/>
              </a:ext>
            </a:extLst>
          </p:cNvPr>
          <p:cNvGraphicFramePr>
            <a:graphicFrameLocks noGrp="1"/>
          </p:cNvGraphicFramePr>
          <p:nvPr>
            <p:extLst>
              <p:ext uri="{D42A27DB-BD31-4B8C-83A1-F6EECF244321}">
                <p14:modId xmlns:p14="http://schemas.microsoft.com/office/powerpoint/2010/main" val="4078431322"/>
              </p:ext>
            </p:extLst>
          </p:nvPr>
        </p:nvGraphicFramePr>
        <p:xfrm>
          <a:off x="361526" y="6091477"/>
          <a:ext cx="4233546" cy="370840"/>
        </p:xfrm>
        <a:graphic>
          <a:graphicData uri="http://schemas.openxmlformats.org/drawingml/2006/table">
            <a:tbl>
              <a:tblPr firstRow="1" bandRow="1">
                <a:tableStyleId>{5C22544A-7EE6-4342-B048-85BDC9FD1C3A}</a:tableStyleId>
              </a:tblPr>
              <a:tblGrid>
                <a:gridCol w="954405">
                  <a:extLst>
                    <a:ext uri="{9D8B030D-6E8A-4147-A177-3AD203B41FA5}">
                      <a16:colId xmlns:a16="http://schemas.microsoft.com/office/drawing/2014/main" val="1215252274"/>
                    </a:ext>
                  </a:extLst>
                </a:gridCol>
                <a:gridCol w="1183005">
                  <a:extLst>
                    <a:ext uri="{9D8B030D-6E8A-4147-A177-3AD203B41FA5}">
                      <a16:colId xmlns:a16="http://schemas.microsoft.com/office/drawing/2014/main" val="2241219348"/>
                    </a:ext>
                  </a:extLst>
                </a:gridCol>
                <a:gridCol w="933768">
                  <a:extLst>
                    <a:ext uri="{9D8B030D-6E8A-4147-A177-3AD203B41FA5}">
                      <a16:colId xmlns:a16="http://schemas.microsoft.com/office/drawing/2014/main" val="3589055217"/>
                    </a:ext>
                  </a:extLst>
                </a:gridCol>
                <a:gridCol w="1162368">
                  <a:extLst>
                    <a:ext uri="{9D8B030D-6E8A-4147-A177-3AD203B41FA5}">
                      <a16:colId xmlns:a16="http://schemas.microsoft.com/office/drawing/2014/main" val="2799184607"/>
                    </a:ext>
                  </a:extLst>
                </a:gridCol>
              </a:tblGrid>
              <a:tr h="370840">
                <a:tc>
                  <a:txBody>
                    <a:bodyPr/>
                    <a:lstStyle/>
                    <a:p>
                      <a:r>
                        <a:rPr kumimoji="1" lang="ja-JP" altLang="en-US" dirty="0"/>
                        <a:t>欠勤</a:t>
                      </a:r>
                      <a:r>
                        <a:rPr kumimoji="1" lang="en-US" altLang="ja-JP" dirty="0"/>
                        <a:t>ID</a:t>
                      </a:r>
                      <a:endParaRPr kumimoji="1" lang="ja-JP" altLang="en-US" dirty="0"/>
                    </a:p>
                  </a:txBody>
                  <a:tcPr>
                    <a:solidFill>
                      <a:schemeClr val="tx1"/>
                    </a:solidFill>
                  </a:tcPr>
                </a:tc>
                <a:tc>
                  <a:txBody>
                    <a:bodyPr/>
                    <a:lstStyle/>
                    <a:p>
                      <a:r>
                        <a:rPr kumimoji="1" lang="ja-JP" altLang="en-US" dirty="0"/>
                        <a:t>ユーザ</a:t>
                      </a:r>
                      <a:r>
                        <a:rPr kumimoji="1" lang="en-US" altLang="ja-JP" dirty="0"/>
                        <a:t>ID</a:t>
                      </a:r>
                      <a:endParaRPr kumimoji="1" lang="ja-JP" altLang="en-US" dirty="0"/>
                    </a:p>
                  </a:txBody>
                  <a:tcPr>
                    <a:solidFill>
                      <a:schemeClr val="tx1"/>
                    </a:solidFill>
                  </a:tcPr>
                </a:tc>
                <a:tc>
                  <a:txBody>
                    <a:bodyPr/>
                    <a:lstStyle/>
                    <a:p>
                      <a:r>
                        <a:rPr kumimoji="1" lang="ja-JP" altLang="en-US" dirty="0"/>
                        <a:t>欠勤日</a:t>
                      </a:r>
                    </a:p>
                  </a:txBody>
                  <a:tcPr>
                    <a:solidFill>
                      <a:schemeClr val="tx1"/>
                    </a:solidFill>
                  </a:tcPr>
                </a:tc>
                <a:tc>
                  <a:txBody>
                    <a:bodyPr/>
                    <a:lstStyle/>
                    <a:p>
                      <a:r>
                        <a:rPr kumimoji="1" lang="ja-JP" altLang="en-US" dirty="0"/>
                        <a:t>欠勤事由</a:t>
                      </a:r>
                    </a:p>
                  </a:txBody>
                  <a:tcPr>
                    <a:solidFill>
                      <a:schemeClr val="tx1"/>
                    </a:solidFill>
                  </a:tcPr>
                </a:tc>
                <a:extLst>
                  <a:ext uri="{0D108BD9-81ED-4DB2-BD59-A6C34878D82A}">
                    <a16:rowId xmlns:a16="http://schemas.microsoft.com/office/drawing/2014/main" val="3800881281"/>
                  </a:ext>
                </a:extLst>
              </a:tr>
            </a:tbl>
          </a:graphicData>
        </a:graphic>
      </p:graphicFrame>
      <p:sp>
        <p:nvSpPr>
          <p:cNvPr id="4" name="正方形/長方形 3">
            <a:extLst>
              <a:ext uri="{FF2B5EF4-FFF2-40B4-BE49-F238E27FC236}">
                <a16:creationId xmlns:a16="http://schemas.microsoft.com/office/drawing/2014/main" id="{121C21CB-905C-473C-857E-889D2248ECC1}"/>
              </a:ext>
            </a:extLst>
          </p:cNvPr>
          <p:cNvSpPr/>
          <p:nvPr/>
        </p:nvSpPr>
        <p:spPr>
          <a:xfrm>
            <a:off x="361526" y="3358991"/>
            <a:ext cx="6518597" cy="3708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06B69FE-D018-4E26-A6EE-9D2EA078410B}"/>
              </a:ext>
            </a:extLst>
          </p:cNvPr>
          <p:cNvSpPr/>
          <p:nvPr/>
        </p:nvSpPr>
        <p:spPr>
          <a:xfrm>
            <a:off x="6880123" y="3358991"/>
            <a:ext cx="1159554" cy="37083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F978666-F455-4F02-B985-4D4DEFC10C70}"/>
              </a:ext>
            </a:extLst>
          </p:cNvPr>
          <p:cNvSpPr/>
          <p:nvPr/>
        </p:nvSpPr>
        <p:spPr>
          <a:xfrm>
            <a:off x="8039677" y="3364690"/>
            <a:ext cx="1159554" cy="370839"/>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E66DD9F-B3E5-49A6-BB6B-D8CD513F88B7}"/>
              </a:ext>
            </a:extLst>
          </p:cNvPr>
          <p:cNvSpPr/>
          <p:nvPr/>
        </p:nvSpPr>
        <p:spPr>
          <a:xfrm>
            <a:off x="10122961" y="3361636"/>
            <a:ext cx="1159554" cy="3708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829F2CAF-A401-457C-8258-AF0336DFEBA6}"/>
              </a:ext>
            </a:extLst>
          </p:cNvPr>
          <p:cNvCxnSpPr/>
          <p:nvPr/>
        </p:nvCxnSpPr>
        <p:spPr>
          <a:xfrm>
            <a:off x="929148" y="4522685"/>
            <a:ext cx="943897" cy="2756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2ED1E5CF-5530-4DA3-9D37-DC08A6D6AB99}"/>
              </a:ext>
            </a:extLst>
          </p:cNvPr>
          <p:cNvCxnSpPr>
            <a:cxnSpLocks/>
          </p:cNvCxnSpPr>
          <p:nvPr/>
        </p:nvCxnSpPr>
        <p:spPr>
          <a:xfrm>
            <a:off x="929148" y="4512973"/>
            <a:ext cx="943897" cy="931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F5F511D-B7E3-4DC2-9871-FA1D84E866DB}"/>
              </a:ext>
            </a:extLst>
          </p:cNvPr>
          <p:cNvCxnSpPr>
            <a:cxnSpLocks/>
          </p:cNvCxnSpPr>
          <p:nvPr/>
        </p:nvCxnSpPr>
        <p:spPr>
          <a:xfrm>
            <a:off x="929148" y="4510340"/>
            <a:ext cx="1032387" cy="1551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表 17">
            <a:extLst>
              <a:ext uri="{FF2B5EF4-FFF2-40B4-BE49-F238E27FC236}">
                <a16:creationId xmlns:a16="http://schemas.microsoft.com/office/drawing/2014/main" id="{B33FE9B5-7572-4987-9F14-ABAF645AD620}"/>
              </a:ext>
            </a:extLst>
          </p:cNvPr>
          <p:cNvGraphicFramePr>
            <a:graphicFrameLocks noGrp="1"/>
          </p:cNvGraphicFramePr>
          <p:nvPr>
            <p:extLst>
              <p:ext uri="{D42A27DB-BD31-4B8C-83A1-F6EECF244321}">
                <p14:modId xmlns:p14="http://schemas.microsoft.com/office/powerpoint/2010/main" val="3317050888"/>
              </p:ext>
            </p:extLst>
          </p:nvPr>
        </p:nvGraphicFramePr>
        <p:xfrm>
          <a:off x="361526" y="4828244"/>
          <a:ext cx="4938714" cy="365760"/>
        </p:xfrm>
        <a:graphic>
          <a:graphicData uri="http://schemas.openxmlformats.org/drawingml/2006/table">
            <a:tbl>
              <a:tblPr firstRow="1" bandRow="1">
                <a:tableStyleId>{5C22544A-7EE6-4342-B048-85BDC9FD1C3A}</a:tableStyleId>
              </a:tblPr>
              <a:tblGrid>
                <a:gridCol w="954405">
                  <a:extLst>
                    <a:ext uri="{9D8B030D-6E8A-4147-A177-3AD203B41FA5}">
                      <a16:colId xmlns:a16="http://schemas.microsoft.com/office/drawing/2014/main" val="3313554869"/>
                    </a:ext>
                  </a:extLst>
                </a:gridCol>
                <a:gridCol w="1183005">
                  <a:extLst>
                    <a:ext uri="{9D8B030D-6E8A-4147-A177-3AD203B41FA5}">
                      <a16:colId xmlns:a16="http://schemas.microsoft.com/office/drawing/2014/main" val="3332881605"/>
                    </a:ext>
                  </a:extLst>
                </a:gridCol>
                <a:gridCol w="933768">
                  <a:extLst>
                    <a:ext uri="{9D8B030D-6E8A-4147-A177-3AD203B41FA5}">
                      <a16:colId xmlns:a16="http://schemas.microsoft.com/office/drawing/2014/main" val="3833674377"/>
                    </a:ext>
                  </a:extLst>
                </a:gridCol>
                <a:gridCol w="1162368">
                  <a:extLst>
                    <a:ext uri="{9D8B030D-6E8A-4147-A177-3AD203B41FA5}">
                      <a16:colId xmlns:a16="http://schemas.microsoft.com/office/drawing/2014/main" val="4221949798"/>
                    </a:ext>
                  </a:extLst>
                </a:gridCol>
                <a:gridCol w="705168">
                  <a:extLst>
                    <a:ext uri="{9D8B030D-6E8A-4147-A177-3AD203B41FA5}">
                      <a16:colId xmlns:a16="http://schemas.microsoft.com/office/drawing/2014/main" val="3860534146"/>
                    </a:ext>
                  </a:extLst>
                </a:gridCol>
              </a:tblGrid>
              <a:tr h="358495">
                <a:tc>
                  <a:txBody>
                    <a:bodyPr/>
                    <a:lstStyle/>
                    <a:p>
                      <a:r>
                        <a:rPr kumimoji="1" lang="ja-JP" altLang="en-US" dirty="0"/>
                        <a:t>出勤</a:t>
                      </a:r>
                      <a:r>
                        <a:rPr kumimoji="1" lang="en-US" altLang="ja-JP" dirty="0"/>
                        <a:t>ID</a:t>
                      </a:r>
                      <a:endParaRPr kumimoji="1" lang="ja-JP" altLang="en-US" dirty="0"/>
                    </a:p>
                  </a:txBody>
                  <a:tcPr>
                    <a:solidFill>
                      <a:srgbClr val="00B050"/>
                    </a:solidFill>
                  </a:tcPr>
                </a:tc>
                <a:tc>
                  <a:txBody>
                    <a:bodyPr/>
                    <a:lstStyle/>
                    <a:p>
                      <a:r>
                        <a:rPr kumimoji="1" lang="ja-JP" altLang="en-US" dirty="0"/>
                        <a:t>ユーザ</a:t>
                      </a:r>
                      <a:r>
                        <a:rPr kumimoji="1" lang="en-US" altLang="ja-JP" dirty="0"/>
                        <a:t>ID</a:t>
                      </a:r>
                      <a:endParaRPr kumimoji="1" lang="ja-JP" altLang="en-US" dirty="0"/>
                    </a:p>
                  </a:txBody>
                  <a:tcPr>
                    <a:solidFill>
                      <a:srgbClr val="00B050"/>
                    </a:solidFill>
                  </a:tcPr>
                </a:tc>
                <a:tc>
                  <a:txBody>
                    <a:bodyPr/>
                    <a:lstStyle/>
                    <a:p>
                      <a:r>
                        <a:rPr kumimoji="1" lang="ja-JP" altLang="en-US" dirty="0"/>
                        <a:t>出勤日</a:t>
                      </a:r>
                    </a:p>
                  </a:txBody>
                  <a:tcPr>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出勤時刻</a:t>
                      </a:r>
                    </a:p>
                  </a:txBody>
                  <a:tcPr>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備考</a:t>
                      </a:r>
                    </a:p>
                  </a:txBody>
                  <a:tcPr>
                    <a:solidFill>
                      <a:srgbClr val="00B050"/>
                    </a:solidFill>
                  </a:tcPr>
                </a:tc>
                <a:extLst>
                  <a:ext uri="{0D108BD9-81ED-4DB2-BD59-A6C34878D82A}">
                    <a16:rowId xmlns:a16="http://schemas.microsoft.com/office/drawing/2014/main" val="1651594090"/>
                  </a:ext>
                </a:extLst>
              </a:tr>
            </a:tbl>
          </a:graphicData>
        </a:graphic>
      </p:graphicFrame>
      <p:graphicFrame>
        <p:nvGraphicFramePr>
          <p:cNvPr id="18" name="表 18">
            <a:extLst>
              <a:ext uri="{FF2B5EF4-FFF2-40B4-BE49-F238E27FC236}">
                <a16:creationId xmlns:a16="http://schemas.microsoft.com/office/drawing/2014/main" id="{43B6AC5A-51B1-471A-8390-6AE52F8BF01F}"/>
              </a:ext>
            </a:extLst>
          </p:cNvPr>
          <p:cNvGraphicFramePr>
            <a:graphicFrameLocks noGrp="1"/>
          </p:cNvGraphicFramePr>
          <p:nvPr>
            <p:extLst>
              <p:ext uri="{D42A27DB-BD31-4B8C-83A1-F6EECF244321}">
                <p14:modId xmlns:p14="http://schemas.microsoft.com/office/powerpoint/2010/main" val="1586222024"/>
              </p:ext>
            </p:extLst>
          </p:nvPr>
        </p:nvGraphicFramePr>
        <p:xfrm>
          <a:off x="361526" y="5447442"/>
          <a:ext cx="4938714" cy="365760"/>
        </p:xfrm>
        <a:graphic>
          <a:graphicData uri="http://schemas.openxmlformats.org/drawingml/2006/table">
            <a:tbl>
              <a:tblPr firstRow="1" bandRow="1">
                <a:tableStyleId>{5C22544A-7EE6-4342-B048-85BDC9FD1C3A}</a:tableStyleId>
              </a:tblPr>
              <a:tblGrid>
                <a:gridCol w="954405">
                  <a:extLst>
                    <a:ext uri="{9D8B030D-6E8A-4147-A177-3AD203B41FA5}">
                      <a16:colId xmlns:a16="http://schemas.microsoft.com/office/drawing/2014/main" val="1215252274"/>
                    </a:ext>
                  </a:extLst>
                </a:gridCol>
                <a:gridCol w="1183005">
                  <a:extLst>
                    <a:ext uri="{9D8B030D-6E8A-4147-A177-3AD203B41FA5}">
                      <a16:colId xmlns:a16="http://schemas.microsoft.com/office/drawing/2014/main" val="2241219348"/>
                    </a:ext>
                  </a:extLst>
                </a:gridCol>
                <a:gridCol w="933768">
                  <a:extLst>
                    <a:ext uri="{9D8B030D-6E8A-4147-A177-3AD203B41FA5}">
                      <a16:colId xmlns:a16="http://schemas.microsoft.com/office/drawing/2014/main" val="3589055217"/>
                    </a:ext>
                  </a:extLst>
                </a:gridCol>
                <a:gridCol w="1162368">
                  <a:extLst>
                    <a:ext uri="{9D8B030D-6E8A-4147-A177-3AD203B41FA5}">
                      <a16:colId xmlns:a16="http://schemas.microsoft.com/office/drawing/2014/main" val="1626941237"/>
                    </a:ext>
                  </a:extLst>
                </a:gridCol>
                <a:gridCol w="705168">
                  <a:extLst>
                    <a:ext uri="{9D8B030D-6E8A-4147-A177-3AD203B41FA5}">
                      <a16:colId xmlns:a16="http://schemas.microsoft.com/office/drawing/2014/main" val="2799184607"/>
                    </a:ext>
                  </a:extLst>
                </a:gridCol>
              </a:tblGrid>
              <a:tr h="305313">
                <a:tc>
                  <a:txBody>
                    <a:bodyPr/>
                    <a:lstStyle/>
                    <a:p>
                      <a:r>
                        <a:rPr kumimoji="1" lang="ja-JP" altLang="en-US" dirty="0">
                          <a:solidFill>
                            <a:sysClr val="windowText" lastClr="000000"/>
                          </a:solidFill>
                        </a:rPr>
                        <a:t>退勤</a:t>
                      </a:r>
                      <a:r>
                        <a:rPr kumimoji="1" lang="en-US" altLang="ja-JP" dirty="0">
                          <a:solidFill>
                            <a:sysClr val="windowText" lastClr="000000"/>
                          </a:solidFill>
                        </a:rPr>
                        <a:t>ID</a:t>
                      </a:r>
                      <a:endParaRPr kumimoji="1" lang="ja-JP" altLang="en-US" dirty="0">
                        <a:solidFill>
                          <a:sysClr val="windowText" lastClr="000000"/>
                        </a:solidFill>
                      </a:endParaRPr>
                    </a:p>
                  </a:txBody>
                  <a:tcPr>
                    <a:solidFill>
                      <a:schemeClr val="accent4">
                        <a:lumMod val="60000"/>
                        <a:lumOff val="40000"/>
                      </a:schemeClr>
                    </a:solidFill>
                  </a:tcPr>
                </a:tc>
                <a:tc>
                  <a:txBody>
                    <a:bodyPr/>
                    <a:lstStyle/>
                    <a:p>
                      <a:r>
                        <a:rPr kumimoji="1" lang="ja-JP" altLang="en-US" dirty="0">
                          <a:solidFill>
                            <a:sysClr val="windowText" lastClr="000000"/>
                          </a:solidFill>
                        </a:rPr>
                        <a:t>ユーザ</a:t>
                      </a:r>
                      <a:r>
                        <a:rPr kumimoji="1" lang="en-US" altLang="ja-JP" dirty="0">
                          <a:solidFill>
                            <a:sysClr val="windowText" lastClr="000000"/>
                          </a:solidFill>
                        </a:rPr>
                        <a:t>ID</a:t>
                      </a:r>
                      <a:endParaRPr kumimoji="1" lang="ja-JP" altLang="en-US" dirty="0">
                        <a:solidFill>
                          <a:sysClr val="windowText" lastClr="000000"/>
                        </a:solidFill>
                      </a:endParaRPr>
                    </a:p>
                  </a:txBody>
                  <a:tcPr>
                    <a:solidFill>
                      <a:schemeClr val="accent4">
                        <a:lumMod val="60000"/>
                        <a:lumOff val="40000"/>
                      </a:schemeClr>
                    </a:solidFill>
                  </a:tcPr>
                </a:tc>
                <a:tc>
                  <a:txBody>
                    <a:bodyPr/>
                    <a:lstStyle/>
                    <a:p>
                      <a:r>
                        <a:rPr kumimoji="1" lang="ja-JP" altLang="en-US" dirty="0">
                          <a:solidFill>
                            <a:sysClr val="windowText" lastClr="000000"/>
                          </a:solidFill>
                        </a:rPr>
                        <a:t>退勤日</a:t>
                      </a:r>
                    </a:p>
                  </a:txBody>
                  <a:tcP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ysClr val="windowText" lastClr="000000"/>
                          </a:solidFill>
                        </a:rPr>
                        <a:t>退勤時刻</a:t>
                      </a:r>
                    </a:p>
                  </a:txBody>
                  <a:tcPr>
                    <a:solidFill>
                      <a:schemeClr val="accent4">
                        <a:lumMod val="60000"/>
                        <a:lumOff val="40000"/>
                      </a:schemeClr>
                    </a:solidFill>
                  </a:tcPr>
                </a:tc>
                <a:tc>
                  <a:txBody>
                    <a:bodyPr/>
                    <a:lstStyle/>
                    <a:p>
                      <a:r>
                        <a:rPr kumimoji="1" lang="ja-JP" altLang="en-US" dirty="0">
                          <a:solidFill>
                            <a:sysClr val="windowText" lastClr="000000"/>
                          </a:solidFill>
                        </a:rPr>
                        <a:t>備考</a:t>
                      </a:r>
                    </a:p>
                  </a:txBody>
                  <a:tcPr>
                    <a:solidFill>
                      <a:schemeClr val="accent4">
                        <a:lumMod val="60000"/>
                        <a:lumOff val="40000"/>
                      </a:schemeClr>
                    </a:solidFill>
                  </a:tcPr>
                </a:tc>
                <a:extLst>
                  <a:ext uri="{0D108BD9-81ED-4DB2-BD59-A6C34878D82A}">
                    <a16:rowId xmlns:a16="http://schemas.microsoft.com/office/drawing/2014/main" val="3800881281"/>
                  </a:ext>
                </a:extLst>
              </a:tr>
            </a:tbl>
          </a:graphicData>
        </a:graphic>
      </p:graphicFrame>
      <p:sp>
        <p:nvSpPr>
          <p:cNvPr id="21" name="テキスト ボックス 20">
            <a:extLst>
              <a:ext uri="{FF2B5EF4-FFF2-40B4-BE49-F238E27FC236}">
                <a16:creationId xmlns:a16="http://schemas.microsoft.com/office/drawing/2014/main" id="{6526C701-06FE-42A5-9BD8-F199DEE69BF1}"/>
              </a:ext>
            </a:extLst>
          </p:cNvPr>
          <p:cNvSpPr txBox="1"/>
          <p:nvPr/>
        </p:nvSpPr>
        <p:spPr>
          <a:xfrm>
            <a:off x="5458619" y="4939001"/>
            <a:ext cx="6660798" cy="954107"/>
          </a:xfrm>
          <a:prstGeom prst="rect">
            <a:avLst/>
          </a:prstGeom>
          <a:noFill/>
        </p:spPr>
        <p:txBody>
          <a:bodyPr wrap="none" rtlCol="0">
            <a:spAutoFit/>
          </a:bodyPr>
          <a:lstStyle/>
          <a:p>
            <a:r>
              <a:rPr kumimoji="1" lang="ja-JP" altLang="en-US" sz="2800" dirty="0"/>
              <a:t>この場合分割したテーブルでユーザ</a:t>
            </a:r>
            <a:r>
              <a:rPr kumimoji="1" lang="en-US" altLang="ja-JP" sz="2800" dirty="0"/>
              <a:t>ID</a:t>
            </a:r>
            <a:r>
              <a:rPr kumimoji="1" lang="ja-JP" altLang="en-US" sz="2800" dirty="0"/>
              <a:t>で</a:t>
            </a:r>
            <a:endParaRPr kumimoji="1" lang="en-US" altLang="ja-JP" sz="2800" dirty="0"/>
          </a:p>
          <a:p>
            <a:r>
              <a:rPr kumimoji="1" lang="ja-JP" altLang="en-US" sz="2800" dirty="0"/>
              <a:t>他のテーブルと関連付ける</a:t>
            </a:r>
          </a:p>
        </p:txBody>
      </p:sp>
    </p:spTree>
    <p:extLst>
      <p:ext uri="{BB962C8B-B14F-4D97-AF65-F5344CB8AC3E}">
        <p14:creationId xmlns:p14="http://schemas.microsoft.com/office/powerpoint/2010/main" val="3641747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CCA179-F195-49E9-A4CF-F7EB0D50566D}"/>
              </a:ext>
            </a:extLst>
          </p:cNvPr>
          <p:cNvSpPr>
            <a:spLocks noGrp="1"/>
          </p:cNvSpPr>
          <p:nvPr>
            <p:ph type="title"/>
          </p:nvPr>
        </p:nvSpPr>
        <p:spPr/>
        <p:txBody>
          <a:bodyPr/>
          <a:lstStyle/>
          <a:p>
            <a:r>
              <a:rPr lang="ja-JP" altLang="en-US" dirty="0"/>
              <a:t>その他データベースの設計</a:t>
            </a:r>
            <a:endParaRPr kumimoji="1" lang="ja-JP" altLang="en-US" dirty="0"/>
          </a:p>
        </p:txBody>
      </p:sp>
      <p:sp>
        <p:nvSpPr>
          <p:cNvPr id="3" name="コンテンツ プレースホルダー 2">
            <a:extLst>
              <a:ext uri="{FF2B5EF4-FFF2-40B4-BE49-F238E27FC236}">
                <a16:creationId xmlns:a16="http://schemas.microsoft.com/office/drawing/2014/main" id="{A4A1BDD8-1B0F-4BA7-B3C5-73CFDECC2049}"/>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lang="ja-JP" altLang="en-US" dirty="0"/>
              <a:t>アカウント無しの掲示板サービス</a:t>
            </a:r>
            <a:endParaRPr lang="en-US" altLang="ja-JP" dirty="0"/>
          </a:p>
          <a:p>
            <a:pPr marL="0" indent="0">
              <a:buNone/>
            </a:pPr>
            <a:r>
              <a:rPr kumimoji="1" lang="ja-JP" altLang="en-US" dirty="0"/>
              <a:t>アカウント登録なしでスレッドの作成とコメントの投稿ができるサービスを作成する</a:t>
            </a:r>
          </a:p>
        </p:txBody>
      </p:sp>
    </p:spTree>
    <p:extLst>
      <p:ext uri="{BB962C8B-B14F-4D97-AF65-F5344CB8AC3E}">
        <p14:creationId xmlns:p14="http://schemas.microsoft.com/office/powerpoint/2010/main" val="3738849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7DC0AE-3822-4649-BACF-002820100998}"/>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5B4DA1A8-5F29-4160-ABB5-C6BAB1E33C1E}"/>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lang="ja-JP" altLang="en-US" dirty="0"/>
              <a:t>アカウント無しの掲示板サービス</a:t>
            </a:r>
            <a:endParaRPr lang="en-US" altLang="ja-JP" dirty="0"/>
          </a:p>
          <a:p>
            <a:pPr marL="0" indent="0">
              <a:buNone/>
            </a:pPr>
            <a:endParaRPr kumimoji="1" lang="en-US" altLang="ja-JP" dirty="0"/>
          </a:p>
          <a:p>
            <a:pPr marL="0" indent="0">
              <a:buNone/>
            </a:pPr>
            <a:r>
              <a:rPr kumimoji="1" lang="ja-JP" altLang="en-US" dirty="0"/>
              <a:t>機能要件</a:t>
            </a:r>
            <a:endParaRPr kumimoji="1" lang="en-US" altLang="ja-JP" dirty="0"/>
          </a:p>
          <a:p>
            <a:pPr>
              <a:buFont typeface="Wingdings" panose="05000000000000000000" pitchFamily="2" charset="2"/>
              <a:buChar char="ü"/>
            </a:pPr>
            <a:r>
              <a:rPr lang="ja-JP" altLang="en-US" dirty="0"/>
              <a:t>掲示板の作成</a:t>
            </a:r>
            <a:endParaRPr lang="en-US" altLang="ja-JP" dirty="0"/>
          </a:p>
          <a:p>
            <a:pPr>
              <a:buFont typeface="Wingdings" panose="05000000000000000000" pitchFamily="2" charset="2"/>
              <a:buChar char="ü"/>
            </a:pPr>
            <a:r>
              <a:rPr lang="ja-JP" altLang="en-US" dirty="0"/>
              <a:t>掲示板タイトルの検索</a:t>
            </a:r>
            <a:endParaRPr lang="en-US" altLang="ja-JP" dirty="0"/>
          </a:p>
          <a:p>
            <a:pPr>
              <a:buFont typeface="Wingdings" panose="05000000000000000000" pitchFamily="2" charset="2"/>
              <a:buChar char="ü"/>
            </a:pPr>
            <a:r>
              <a:rPr kumimoji="1" lang="ja-JP" altLang="en-US" dirty="0"/>
              <a:t>当該掲示板にコメントの書き込み</a:t>
            </a:r>
          </a:p>
        </p:txBody>
      </p:sp>
    </p:spTree>
    <p:extLst>
      <p:ext uri="{BB962C8B-B14F-4D97-AF65-F5344CB8AC3E}">
        <p14:creationId xmlns:p14="http://schemas.microsoft.com/office/powerpoint/2010/main" val="2676462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7DC0AE-3822-4649-BACF-002820100998}"/>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5B4DA1A8-5F29-4160-ABB5-C6BAB1E33C1E}"/>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lang="ja-JP" altLang="en-US" dirty="0"/>
              <a:t>アカウント無しの掲示板サービス</a:t>
            </a:r>
            <a:endParaRPr kumimoji="1" lang="en-US" altLang="ja-JP" dirty="0"/>
          </a:p>
          <a:p>
            <a:pPr marL="0" indent="0">
              <a:buNone/>
            </a:pPr>
            <a:r>
              <a:rPr kumimoji="1" lang="ja-JP" altLang="en-US" dirty="0"/>
              <a:t>機能要件</a:t>
            </a:r>
            <a:endParaRPr kumimoji="1" lang="en-US" altLang="ja-JP" dirty="0"/>
          </a:p>
          <a:p>
            <a:pPr>
              <a:buFont typeface="Wingdings" panose="05000000000000000000" pitchFamily="2" charset="2"/>
              <a:buChar char="ü"/>
            </a:pPr>
            <a:r>
              <a:rPr lang="ja-JP" altLang="en-US" dirty="0"/>
              <a:t>掲示板の作成</a:t>
            </a:r>
            <a:endParaRPr lang="en-US" altLang="ja-JP" dirty="0"/>
          </a:p>
          <a:p>
            <a:pPr>
              <a:buFont typeface="Wingdings" panose="05000000000000000000" pitchFamily="2" charset="2"/>
              <a:buChar char="ü"/>
            </a:pPr>
            <a:r>
              <a:rPr lang="ja-JP" altLang="en-US" dirty="0"/>
              <a:t>掲示板</a:t>
            </a:r>
            <a:r>
              <a:rPr lang="ja-JP" altLang="en-US" b="1" dirty="0">
                <a:solidFill>
                  <a:srgbClr val="FF0000"/>
                </a:solidFill>
              </a:rPr>
              <a:t>タイトル</a:t>
            </a:r>
            <a:r>
              <a:rPr lang="ja-JP" altLang="en-US" dirty="0"/>
              <a:t>の検索</a:t>
            </a:r>
            <a:endParaRPr lang="en-US" altLang="ja-JP" dirty="0"/>
          </a:p>
          <a:p>
            <a:pPr>
              <a:buFont typeface="Wingdings" panose="05000000000000000000" pitchFamily="2" charset="2"/>
              <a:buChar char="ü"/>
            </a:pPr>
            <a:r>
              <a:rPr kumimoji="1" lang="ja-JP" altLang="en-US" dirty="0"/>
              <a:t>当該掲示板に</a:t>
            </a:r>
            <a:r>
              <a:rPr kumimoji="1" lang="ja-JP" altLang="en-US" b="1" dirty="0">
                <a:solidFill>
                  <a:srgbClr val="FF0000"/>
                </a:solidFill>
              </a:rPr>
              <a:t>コメントの書き込み</a:t>
            </a:r>
          </a:p>
        </p:txBody>
      </p:sp>
    </p:spTree>
    <p:extLst>
      <p:ext uri="{BB962C8B-B14F-4D97-AF65-F5344CB8AC3E}">
        <p14:creationId xmlns:p14="http://schemas.microsoft.com/office/powerpoint/2010/main" val="1834408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246F7-68DA-4F92-83EF-1E882C4BBC23}"/>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ED35F3A1-1224-4290-A2C7-D05FD995F95D}"/>
              </a:ext>
            </a:extLst>
          </p:cNvPr>
          <p:cNvSpPr>
            <a:spLocks noGrp="1"/>
          </p:cNvSpPr>
          <p:nvPr>
            <p:ph idx="1"/>
          </p:nvPr>
        </p:nvSpPr>
        <p:spPr/>
        <p:txBody>
          <a:bodyPr/>
          <a:lstStyle/>
          <a:p>
            <a:r>
              <a:rPr lang="ja-JP" altLang="en-US" dirty="0"/>
              <a:t>実践例</a:t>
            </a:r>
            <a:endParaRPr lang="en-US" altLang="ja-JP" dirty="0"/>
          </a:p>
          <a:p>
            <a:pPr>
              <a:buFont typeface="Wingdings" panose="05000000000000000000" pitchFamily="2" charset="2"/>
              <a:buChar char="Ø"/>
            </a:pPr>
            <a:r>
              <a:rPr kumimoji="1" lang="ja-JP" altLang="en-US" dirty="0"/>
              <a:t>アカウント無しの掲示板サービス</a:t>
            </a:r>
            <a:endParaRPr kumimoji="1" lang="en-US" altLang="ja-JP" dirty="0"/>
          </a:p>
          <a:p>
            <a:pPr marL="0" indent="0">
              <a:buNone/>
            </a:pPr>
            <a:r>
              <a:rPr lang="ja-JP" altLang="en-US" dirty="0"/>
              <a:t>掲示板タイトル</a:t>
            </a:r>
            <a:r>
              <a:rPr lang="en-US" altLang="ja-JP" dirty="0"/>
              <a:t>(thread)</a:t>
            </a:r>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ja-JP" altLang="en-US" dirty="0"/>
              <a:t>コメント</a:t>
            </a:r>
            <a:r>
              <a:rPr lang="en-US" altLang="ja-JP" dirty="0"/>
              <a:t>(comment)</a:t>
            </a:r>
          </a:p>
          <a:p>
            <a:pPr marL="0" indent="0">
              <a:buNone/>
            </a:pPr>
            <a:endParaRPr kumimoji="1" lang="ja-JP" altLang="en-US" dirty="0"/>
          </a:p>
        </p:txBody>
      </p:sp>
      <p:graphicFrame>
        <p:nvGraphicFramePr>
          <p:cNvPr id="6" name="表 6">
            <a:extLst>
              <a:ext uri="{FF2B5EF4-FFF2-40B4-BE49-F238E27FC236}">
                <a16:creationId xmlns:a16="http://schemas.microsoft.com/office/drawing/2014/main" id="{B08B793E-8DE6-472A-A217-1EBC8D67B9C3}"/>
              </a:ext>
            </a:extLst>
          </p:cNvPr>
          <p:cNvGraphicFramePr>
            <a:graphicFrameLocks noGrp="1"/>
          </p:cNvGraphicFramePr>
          <p:nvPr>
            <p:extLst>
              <p:ext uri="{D42A27DB-BD31-4B8C-83A1-F6EECF244321}">
                <p14:modId xmlns:p14="http://schemas.microsoft.com/office/powerpoint/2010/main" val="1448489873"/>
              </p:ext>
            </p:extLst>
          </p:nvPr>
        </p:nvGraphicFramePr>
        <p:xfrm>
          <a:off x="999613" y="3308008"/>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457590779"/>
                    </a:ext>
                  </a:extLst>
                </a:gridCol>
                <a:gridCol w="2032000">
                  <a:extLst>
                    <a:ext uri="{9D8B030D-6E8A-4147-A177-3AD203B41FA5}">
                      <a16:colId xmlns:a16="http://schemas.microsoft.com/office/drawing/2014/main" val="2198305301"/>
                    </a:ext>
                  </a:extLst>
                </a:gridCol>
                <a:gridCol w="2032000">
                  <a:extLst>
                    <a:ext uri="{9D8B030D-6E8A-4147-A177-3AD203B41FA5}">
                      <a16:colId xmlns:a16="http://schemas.microsoft.com/office/drawing/2014/main" val="3483323249"/>
                    </a:ext>
                  </a:extLst>
                </a:gridCol>
                <a:gridCol w="2032000">
                  <a:extLst>
                    <a:ext uri="{9D8B030D-6E8A-4147-A177-3AD203B41FA5}">
                      <a16:colId xmlns:a16="http://schemas.microsoft.com/office/drawing/2014/main" val="2396700385"/>
                    </a:ext>
                  </a:extLst>
                </a:gridCol>
              </a:tblGrid>
              <a:tr h="370840">
                <a:tc>
                  <a:txBody>
                    <a:bodyPr/>
                    <a:lstStyle/>
                    <a:p>
                      <a:r>
                        <a:rPr kumimoji="1" lang="en-US" altLang="ja-JP" dirty="0"/>
                        <a:t>ID</a:t>
                      </a:r>
                      <a:endParaRPr kumimoji="1" lang="ja-JP" altLang="en-US" dirty="0"/>
                    </a:p>
                  </a:txBody>
                  <a:tcPr/>
                </a:tc>
                <a:tc>
                  <a:txBody>
                    <a:bodyPr/>
                    <a:lstStyle/>
                    <a:p>
                      <a:r>
                        <a:rPr kumimoji="1" lang="ja-JP" altLang="en-US" dirty="0"/>
                        <a:t>タイトル</a:t>
                      </a:r>
                    </a:p>
                  </a:txBody>
                  <a:tcPr/>
                </a:tc>
                <a:tc>
                  <a:txBody>
                    <a:bodyPr/>
                    <a:lstStyle/>
                    <a:p>
                      <a:r>
                        <a:rPr kumimoji="1" lang="ja-JP" altLang="en-US" dirty="0"/>
                        <a:t>説明</a:t>
                      </a:r>
                    </a:p>
                  </a:txBody>
                  <a:tcPr/>
                </a:tc>
                <a:tc>
                  <a:txBody>
                    <a:bodyPr/>
                    <a:lstStyle/>
                    <a:p>
                      <a:r>
                        <a:rPr kumimoji="1" lang="ja-JP" altLang="en-US" dirty="0"/>
                        <a:t>登録日時</a:t>
                      </a:r>
                    </a:p>
                  </a:txBody>
                  <a:tcPr/>
                </a:tc>
                <a:extLst>
                  <a:ext uri="{0D108BD9-81ED-4DB2-BD59-A6C34878D82A}">
                    <a16:rowId xmlns:a16="http://schemas.microsoft.com/office/drawing/2014/main" val="2847203135"/>
                  </a:ext>
                </a:extLst>
              </a:tr>
              <a:tr h="370840">
                <a:tc>
                  <a:txBody>
                    <a:bodyPr/>
                    <a:lstStyle/>
                    <a:p>
                      <a:r>
                        <a:rPr kumimoji="1" lang="en-US" altLang="ja-JP" dirty="0" err="1"/>
                        <a:t>thread_id</a:t>
                      </a:r>
                      <a:endParaRPr kumimoji="1" lang="ja-JP" altLang="en-US" dirty="0"/>
                    </a:p>
                  </a:txBody>
                  <a:tcPr/>
                </a:tc>
                <a:tc>
                  <a:txBody>
                    <a:bodyPr/>
                    <a:lstStyle/>
                    <a:p>
                      <a:r>
                        <a:rPr kumimoji="1" lang="en-US" altLang="ja-JP" dirty="0"/>
                        <a:t>title</a:t>
                      </a:r>
                      <a:endParaRPr kumimoji="1" lang="ja-JP" altLang="en-US" dirty="0"/>
                    </a:p>
                  </a:txBody>
                  <a:tcPr/>
                </a:tc>
                <a:tc>
                  <a:txBody>
                    <a:bodyPr/>
                    <a:lstStyle/>
                    <a:p>
                      <a:r>
                        <a:rPr kumimoji="1" lang="en-US" altLang="ja-JP" dirty="0"/>
                        <a:t>intro</a:t>
                      </a:r>
                      <a:endParaRPr kumimoji="1" lang="ja-JP" altLang="en-US" dirty="0"/>
                    </a:p>
                  </a:txBody>
                  <a:tcPr/>
                </a:tc>
                <a:tc>
                  <a:txBody>
                    <a:bodyPr/>
                    <a:lstStyle/>
                    <a:p>
                      <a:r>
                        <a:rPr kumimoji="1" lang="en-US" altLang="ja-JP" dirty="0" err="1"/>
                        <a:t>create_date</a:t>
                      </a:r>
                      <a:endParaRPr kumimoji="1" lang="ja-JP" altLang="en-US" dirty="0"/>
                    </a:p>
                  </a:txBody>
                  <a:tcPr/>
                </a:tc>
                <a:extLst>
                  <a:ext uri="{0D108BD9-81ED-4DB2-BD59-A6C34878D82A}">
                    <a16:rowId xmlns:a16="http://schemas.microsoft.com/office/drawing/2014/main" val="1249470294"/>
                  </a:ext>
                </a:extLst>
              </a:tr>
              <a:tr h="370840">
                <a:tc>
                  <a:txBody>
                    <a:bodyPr/>
                    <a:lstStyle/>
                    <a:p>
                      <a:r>
                        <a:rPr kumimoji="1" lang="en-US" altLang="ja-JP" dirty="0" err="1"/>
                        <a:t>mediumint</a:t>
                      </a:r>
                      <a:endParaRPr kumimoji="1" lang="ja-JP" altLang="en-US" dirty="0"/>
                    </a:p>
                  </a:txBody>
                  <a:tcPr/>
                </a:tc>
                <a:tc>
                  <a:txBody>
                    <a:bodyPr/>
                    <a:lstStyle/>
                    <a:p>
                      <a:r>
                        <a:rPr kumimoji="1" lang="en-US" altLang="ja-JP" dirty="0"/>
                        <a:t>varchar(100)</a:t>
                      </a:r>
                      <a:endParaRPr kumimoji="1" lang="ja-JP" altLang="en-US" dirty="0"/>
                    </a:p>
                  </a:txBody>
                  <a:tcPr/>
                </a:tc>
                <a:tc>
                  <a:txBody>
                    <a:bodyPr/>
                    <a:lstStyle/>
                    <a:p>
                      <a:r>
                        <a:rPr kumimoji="1" lang="en-US" altLang="ja-JP" dirty="0"/>
                        <a:t>varchar(2000)</a:t>
                      </a:r>
                      <a:endParaRPr kumimoji="1" lang="ja-JP" altLang="en-US" dirty="0"/>
                    </a:p>
                  </a:txBody>
                  <a:tcPr/>
                </a:tc>
                <a:tc>
                  <a:txBody>
                    <a:bodyPr/>
                    <a:lstStyle/>
                    <a:p>
                      <a:r>
                        <a:rPr kumimoji="1" lang="en-US" altLang="ja-JP" dirty="0"/>
                        <a:t>datetime</a:t>
                      </a:r>
                      <a:endParaRPr kumimoji="1" lang="ja-JP" altLang="en-US" dirty="0"/>
                    </a:p>
                  </a:txBody>
                  <a:tcPr/>
                </a:tc>
                <a:extLst>
                  <a:ext uri="{0D108BD9-81ED-4DB2-BD59-A6C34878D82A}">
                    <a16:rowId xmlns:a16="http://schemas.microsoft.com/office/drawing/2014/main" val="3857289211"/>
                  </a:ext>
                </a:extLst>
              </a:tr>
            </a:tbl>
          </a:graphicData>
        </a:graphic>
      </p:graphicFrame>
      <p:graphicFrame>
        <p:nvGraphicFramePr>
          <p:cNvPr id="7" name="表 7">
            <a:extLst>
              <a:ext uri="{FF2B5EF4-FFF2-40B4-BE49-F238E27FC236}">
                <a16:creationId xmlns:a16="http://schemas.microsoft.com/office/drawing/2014/main" id="{69D94B4D-C97C-4BDC-9F73-296B87E8C483}"/>
              </a:ext>
            </a:extLst>
          </p:cNvPr>
          <p:cNvGraphicFramePr>
            <a:graphicFrameLocks noGrp="1"/>
          </p:cNvGraphicFramePr>
          <p:nvPr>
            <p:extLst>
              <p:ext uri="{D42A27DB-BD31-4B8C-83A1-F6EECF244321}">
                <p14:modId xmlns:p14="http://schemas.microsoft.com/office/powerpoint/2010/main" val="2656171621"/>
              </p:ext>
            </p:extLst>
          </p:nvPr>
        </p:nvGraphicFramePr>
        <p:xfrm>
          <a:off x="999613" y="5346651"/>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24926776"/>
                    </a:ext>
                  </a:extLst>
                </a:gridCol>
                <a:gridCol w="2032000">
                  <a:extLst>
                    <a:ext uri="{9D8B030D-6E8A-4147-A177-3AD203B41FA5}">
                      <a16:colId xmlns:a16="http://schemas.microsoft.com/office/drawing/2014/main" val="3977155608"/>
                    </a:ext>
                  </a:extLst>
                </a:gridCol>
                <a:gridCol w="2032000">
                  <a:extLst>
                    <a:ext uri="{9D8B030D-6E8A-4147-A177-3AD203B41FA5}">
                      <a16:colId xmlns:a16="http://schemas.microsoft.com/office/drawing/2014/main" val="1453435741"/>
                    </a:ext>
                  </a:extLst>
                </a:gridCol>
                <a:gridCol w="2032000">
                  <a:extLst>
                    <a:ext uri="{9D8B030D-6E8A-4147-A177-3AD203B41FA5}">
                      <a16:colId xmlns:a16="http://schemas.microsoft.com/office/drawing/2014/main" val="1253362280"/>
                    </a:ext>
                  </a:extLst>
                </a:gridCol>
              </a:tblGrid>
              <a:tr h="370840">
                <a:tc>
                  <a:txBody>
                    <a:bodyPr/>
                    <a:lstStyle/>
                    <a:p>
                      <a:r>
                        <a:rPr kumimoji="1" lang="en-US" altLang="ja-JP" dirty="0"/>
                        <a:t>ID</a:t>
                      </a:r>
                      <a:endParaRPr kumimoji="1" lang="ja-JP" altLang="en-US" dirty="0"/>
                    </a:p>
                  </a:txBody>
                  <a:tcPr/>
                </a:tc>
                <a:tc>
                  <a:txBody>
                    <a:bodyPr/>
                    <a:lstStyle/>
                    <a:p>
                      <a:r>
                        <a:rPr kumimoji="1" lang="ja-JP" altLang="en-US" dirty="0"/>
                        <a:t>タイトル</a:t>
                      </a:r>
                      <a:r>
                        <a:rPr kumimoji="1" lang="en-US" altLang="ja-JP" dirty="0"/>
                        <a:t>ID</a:t>
                      </a:r>
                      <a:endParaRPr kumimoji="1" lang="ja-JP" altLang="en-US" dirty="0"/>
                    </a:p>
                  </a:txBody>
                  <a:tcPr/>
                </a:tc>
                <a:tc>
                  <a:txBody>
                    <a:bodyPr/>
                    <a:lstStyle/>
                    <a:p>
                      <a:r>
                        <a:rPr kumimoji="1" lang="ja-JP" altLang="en-US" dirty="0"/>
                        <a:t>コメント</a:t>
                      </a:r>
                    </a:p>
                  </a:txBody>
                  <a:tcPr/>
                </a:tc>
                <a:tc>
                  <a:txBody>
                    <a:bodyPr/>
                    <a:lstStyle/>
                    <a:p>
                      <a:r>
                        <a:rPr kumimoji="1" lang="ja-JP" altLang="en-US" dirty="0"/>
                        <a:t>投稿日時</a:t>
                      </a:r>
                    </a:p>
                  </a:txBody>
                  <a:tcPr/>
                </a:tc>
                <a:extLst>
                  <a:ext uri="{0D108BD9-81ED-4DB2-BD59-A6C34878D82A}">
                    <a16:rowId xmlns:a16="http://schemas.microsoft.com/office/drawing/2014/main" val="475018117"/>
                  </a:ext>
                </a:extLst>
              </a:tr>
              <a:tr h="370840">
                <a:tc>
                  <a:txBody>
                    <a:bodyPr/>
                    <a:lstStyle/>
                    <a:p>
                      <a:r>
                        <a:rPr kumimoji="1" lang="en-US" altLang="ja-JP" dirty="0" err="1"/>
                        <a:t>comment_id</a:t>
                      </a:r>
                      <a:endParaRPr kumimoji="1" lang="ja-JP" altLang="en-US" dirty="0"/>
                    </a:p>
                  </a:txBody>
                  <a:tcPr/>
                </a:tc>
                <a:tc>
                  <a:txBody>
                    <a:bodyPr/>
                    <a:lstStyle/>
                    <a:p>
                      <a:r>
                        <a:rPr kumimoji="1" lang="en-US" altLang="ja-JP" dirty="0" err="1"/>
                        <a:t>thread_id</a:t>
                      </a:r>
                      <a:endParaRPr kumimoji="1" lang="ja-JP" altLang="en-US" dirty="0"/>
                    </a:p>
                  </a:txBody>
                  <a:tcPr/>
                </a:tc>
                <a:tc>
                  <a:txBody>
                    <a:bodyPr/>
                    <a:lstStyle/>
                    <a:p>
                      <a:r>
                        <a:rPr kumimoji="1" lang="en-US" altLang="ja-JP" dirty="0"/>
                        <a:t>comment</a:t>
                      </a:r>
                      <a:endParaRPr kumimoji="1" lang="ja-JP" altLang="en-US" dirty="0"/>
                    </a:p>
                  </a:txBody>
                  <a:tcPr/>
                </a:tc>
                <a:tc>
                  <a:txBody>
                    <a:bodyPr/>
                    <a:lstStyle/>
                    <a:p>
                      <a:r>
                        <a:rPr kumimoji="1" lang="en-US" altLang="ja-JP" dirty="0" err="1"/>
                        <a:t>send_date</a:t>
                      </a:r>
                      <a:endParaRPr kumimoji="1" lang="ja-JP" altLang="en-US" dirty="0"/>
                    </a:p>
                  </a:txBody>
                  <a:tcPr/>
                </a:tc>
                <a:extLst>
                  <a:ext uri="{0D108BD9-81ED-4DB2-BD59-A6C34878D82A}">
                    <a16:rowId xmlns:a16="http://schemas.microsoft.com/office/drawing/2014/main" val="3318038867"/>
                  </a:ext>
                </a:extLst>
              </a:tr>
              <a:tr h="370840">
                <a:tc>
                  <a:txBody>
                    <a:bodyPr/>
                    <a:lstStyle/>
                    <a:p>
                      <a:r>
                        <a:rPr kumimoji="1" lang="en-US" altLang="ja-JP" dirty="0" err="1"/>
                        <a:t>mediumint</a:t>
                      </a:r>
                      <a:endParaRPr kumimoji="1" lang="ja-JP" altLang="en-US" dirty="0"/>
                    </a:p>
                  </a:txBody>
                  <a:tcPr/>
                </a:tc>
                <a:tc>
                  <a:txBody>
                    <a:bodyPr/>
                    <a:lstStyle/>
                    <a:p>
                      <a:r>
                        <a:rPr kumimoji="1" lang="en-US" altLang="ja-JP" dirty="0" err="1"/>
                        <a:t>mediumint</a:t>
                      </a:r>
                      <a:endParaRPr kumimoji="1" lang="ja-JP" altLang="en-US" dirty="0"/>
                    </a:p>
                  </a:txBody>
                  <a:tcPr/>
                </a:tc>
                <a:tc>
                  <a:txBody>
                    <a:bodyPr/>
                    <a:lstStyle/>
                    <a:p>
                      <a:r>
                        <a:rPr kumimoji="1" lang="en-US" altLang="ja-JP" dirty="0"/>
                        <a:t>varchar(10000)</a:t>
                      </a:r>
                      <a:endParaRPr kumimoji="1" lang="ja-JP" altLang="en-US" dirty="0"/>
                    </a:p>
                  </a:txBody>
                  <a:tcPr/>
                </a:tc>
                <a:tc>
                  <a:txBody>
                    <a:bodyPr/>
                    <a:lstStyle/>
                    <a:p>
                      <a:r>
                        <a:rPr kumimoji="1" lang="en-US" altLang="ja-JP" dirty="0"/>
                        <a:t>datetime</a:t>
                      </a:r>
                      <a:endParaRPr kumimoji="1" lang="ja-JP" altLang="en-US" dirty="0"/>
                    </a:p>
                  </a:txBody>
                  <a:tcPr/>
                </a:tc>
                <a:extLst>
                  <a:ext uri="{0D108BD9-81ED-4DB2-BD59-A6C34878D82A}">
                    <a16:rowId xmlns:a16="http://schemas.microsoft.com/office/drawing/2014/main" val="2791243210"/>
                  </a:ext>
                </a:extLst>
              </a:tr>
            </a:tbl>
          </a:graphicData>
        </a:graphic>
      </p:graphicFrame>
      <p:sp>
        <p:nvSpPr>
          <p:cNvPr id="8" name="正方形/長方形 7">
            <a:extLst>
              <a:ext uri="{FF2B5EF4-FFF2-40B4-BE49-F238E27FC236}">
                <a16:creationId xmlns:a16="http://schemas.microsoft.com/office/drawing/2014/main" id="{14E3104A-CC32-4C38-960C-4DA3408A885C}"/>
              </a:ext>
            </a:extLst>
          </p:cNvPr>
          <p:cNvSpPr/>
          <p:nvPr/>
        </p:nvSpPr>
        <p:spPr>
          <a:xfrm>
            <a:off x="999613" y="3694471"/>
            <a:ext cx="2023806" cy="309716"/>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3EFE2C0-DB74-404E-AFD6-DB9EC6E265DC}"/>
              </a:ext>
            </a:extLst>
          </p:cNvPr>
          <p:cNvSpPr/>
          <p:nvPr/>
        </p:nvSpPr>
        <p:spPr>
          <a:xfrm>
            <a:off x="3023419" y="5748053"/>
            <a:ext cx="2023806" cy="309716"/>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38FEE51C-8D02-4EFE-993D-FBD12EB79EB2}"/>
              </a:ext>
            </a:extLst>
          </p:cNvPr>
          <p:cNvCxnSpPr>
            <a:cxnSpLocks/>
            <a:stCxn id="8" idx="2"/>
            <a:endCxn id="9" idx="0"/>
          </p:cNvCxnSpPr>
          <p:nvPr/>
        </p:nvCxnSpPr>
        <p:spPr>
          <a:xfrm>
            <a:off x="2011516" y="4004187"/>
            <a:ext cx="2023806" cy="1743866"/>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476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D78B5-F746-4CFE-A029-C74ADA6EF32D}"/>
              </a:ext>
            </a:extLst>
          </p:cNvPr>
          <p:cNvSpPr>
            <a:spLocks noGrp="1"/>
          </p:cNvSpPr>
          <p:nvPr>
            <p:ph type="title"/>
          </p:nvPr>
        </p:nvSpPr>
        <p:spPr/>
        <p:txBody>
          <a:bodyPr/>
          <a:lstStyle/>
          <a:p>
            <a:r>
              <a:rPr lang="ja-JP" altLang="en-US" dirty="0"/>
              <a:t>その他データベースの設計</a:t>
            </a:r>
            <a:endParaRPr kumimoji="1" lang="ja-JP" altLang="en-US" dirty="0"/>
          </a:p>
        </p:txBody>
      </p:sp>
      <p:sp>
        <p:nvSpPr>
          <p:cNvPr id="3" name="コンテンツ プレースホルダー 2">
            <a:extLst>
              <a:ext uri="{FF2B5EF4-FFF2-40B4-BE49-F238E27FC236}">
                <a16:creationId xmlns:a16="http://schemas.microsoft.com/office/drawing/2014/main" id="{E310C53F-0366-4CCC-B69F-A63B920FEFE2}"/>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lang="ja-JP" altLang="en-US" dirty="0"/>
              <a:t>アカウント無しの掲示板サービス</a:t>
            </a:r>
            <a:endParaRPr lang="en-US" altLang="ja-JP" dirty="0"/>
          </a:p>
          <a:p>
            <a:pPr marL="0" indent="0">
              <a:buNone/>
            </a:pPr>
            <a:r>
              <a:rPr kumimoji="1" lang="ja-JP" altLang="en-US" dirty="0"/>
              <a:t>ページ遷移</a:t>
            </a:r>
          </a:p>
        </p:txBody>
      </p:sp>
      <p:sp>
        <p:nvSpPr>
          <p:cNvPr id="4" name="正方形/長方形 3">
            <a:extLst>
              <a:ext uri="{FF2B5EF4-FFF2-40B4-BE49-F238E27FC236}">
                <a16:creationId xmlns:a16="http://schemas.microsoft.com/office/drawing/2014/main" id="{62776A78-0FAA-4E40-9127-FAF5085852F0}"/>
              </a:ext>
            </a:extLst>
          </p:cNvPr>
          <p:cNvSpPr/>
          <p:nvPr/>
        </p:nvSpPr>
        <p:spPr>
          <a:xfrm>
            <a:off x="1659194" y="423278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p>
          <a:p>
            <a:pPr algn="ctr"/>
            <a:r>
              <a:rPr lang="ja-JP" altLang="en-US" dirty="0"/>
              <a:t>無画面</a:t>
            </a:r>
            <a:endParaRPr kumimoji="1" lang="ja-JP" altLang="en-US" dirty="0"/>
          </a:p>
        </p:txBody>
      </p:sp>
      <p:sp>
        <p:nvSpPr>
          <p:cNvPr id="5" name="正方形/長方形 4">
            <a:extLst>
              <a:ext uri="{FF2B5EF4-FFF2-40B4-BE49-F238E27FC236}">
                <a16:creationId xmlns:a16="http://schemas.microsoft.com/office/drawing/2014/main" id="{B9674DB1-5F3E-4CE2-BEDB-A8F8A1327D56}"/>
              </a:ext>
            </a:extLst>
          </p:cNvPr>
          <p:cNvSpPr/>
          <p:nvPr/>
        </p:nvSpPr>
        <p:spPr>
          <a:xfrm>
            <a:off x="4261240" y="4232787"/>
            <a:ext cx="252443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/home</a:t>
            </a:r>
          </a:p>
          <a:p>
            <a:pPr algn="ctr"/>
            <a:r>
              <a:rPr kumimoji="1" lang="ja-JP" altLang="en-US" dirty="0"/>
              <a:t>スレッドの検索画面</a:t>
            </a:r>
          </a:p>
        </p:txBody>
      </p:sp>
      <p:sp>
        <p:nvSpPr>
          <p:cNvPr id="6" name="正方形/長方形 5">
            <a:extLst>
              <a:ext uri="{FF2B5EF4-FFF2-40B4-BE49-F238E27FC236}">
                <a16:creationId xmlns:a16="http://schemas.microsoft.com/office/drawing/2014/main" id="{FCD1653D-FDE3-4BD6-B741-28FB45FFBB3F}"/>
              </a:ext>
            </a:extLst>
          </p:cNvPr>
          <p:cNvSpPr/>
          <p:nvPr/>
        </p:nvSpPr>
        <p:spPr>
          <a:xfrm>
            <a:off x="8539541" y="4232787"/>
            <a:ext cx="26178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/thread</a:t>
            </a:r>
          </a:p>
          <a:p>
            <a:pPr algn="ctr"/>
            <a:r>
              <a:rPr lang="ja-JP" altLang="en-US" dirty="0"/>
              <a:t>スレッドにコメントの書き込み</a:t>
            </a:r>
            <a:endParaRPr kumimoji="1" lang="ja-JP" altLang="en-US" dirty="0"/>
          </a:p>
        </p:txBody>
      </p:sp>
      <p:cxnSp>
        <p:nvCxnSpPr>
          <p:cNvPr id="8" name="直線矢印コネクタ 7">
            <a:extLst>
              <a:ext uri="{FF2B5EF4-FFF2-40B4-BE49-F238E27FC236}">
                <a16:creationId xmlns:a16="http://schemas.microsoft.com/office/drawing/2014/main" id="{671B422F-F64F-4D09-A848-932817BBA56E}"/>
              </a:ext>
            </a:extLst>
          </p:cNvPr>
          <p:cNvCxnSpPr>
            <a:stCxn id="4" idx="3"/>
            <a:endCxn id="5" idx="1"/>
          </p:cNvCxnSpPr>
          <p:nvPr/>
        </p:nvCxnSpPr>
        <p:spPr>
          <a:xfrm>
            <a:off x="2573594" y="4689987"/>
            <a:ext cx="168764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テキスト ボックス 8">
            <a:extLst>
              <a:ext uri="{FF2B5EF4-FFF2-40B4-BE49-F238E27FC236}">
                <a16:creationId xmlns:a16="http://schemas.microsoft.com/office/drawing/2014/main" id="{13CE3CD8-3321-456D-9E62-F23984877E31}"/>
              </a:ext>
            </a:extLst>
          </p:cNvPr>
          <p:cNvSpPr txBox="1"/>
          <p:nvPr/>
        </p:nvSpPr>
        <p:spPr>
          <a:xfrm>
            <a:off x="2632587" y="4320655"/>
            <a:ext cx="1569660" cy="369332"/>
          </a:xfrm>
          <a:prstGeom prst="rect">
            <a:avLst/>
          </a:prstGeom>
          <a:noFill/>
        </p:spPr>
        <p:txBody>
          <a:bodyPr wrap="none" rtlCol="0">
            <a:spAutoFit/>
          </a:bodyPr>
          <a:lstStyle/>
          <a:p>
            <a:r>
              <a:rPr kumimoji="1" lang="ja-JP" altLang="en-US" dirty="0"/>
              <a:t>リダイレクト</a:t>
            </a:r>
          </a:p>
        </p:txBody>
      </p:sp>
      <p:cxnSp>
        <p:nvCxnSpPr>
          <p:cNvPr id="16" name="直線矢印コネクタ 15">
            <a:extLst>
              <a:ext uri="{FF2B5EF4-FFF2-40B4-BE49-F238E27FC236}">
                <a16:creationId xmlns:a16="http://schemas.microsoft.com/office/drawing/2014/main" id="{7CDFDEEE-4D1A-47E5-9E53-01B56F4AE7D8}"/>
              </a:ext>
            </a:extLst>
          </p:cNvPr>
          <p:cNvCxnSpPr>
            <a:cxnSpLocks/>
            <a:stCxn id="5" idx="3"/>
            <a:endCxn id="6" idx="1"/>
          </p:cNvCxnSpPr>
          <p:nvPr/>
        </p:nvCxnSpPr>
        <p:spPr>
          <a:xfrm>
            <a:off x="6785671" y="4689987"/>
            <a:ext cx="175387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79D73DDC-BBC6-4329-87F9-F5C568BE585D}"/>
              </a:ext>
            </a:extLst>
          </p:cNvPr>
          <p:cNvSpPr txBox="1"/>
          <p:nvPr/>
        </p:nvSpPr>
        <p:spPr>
          <a:xfrm>
            <a:off x="6762360" y="4320655"/>
            <a:ext cx="1800493" cy="369332"/>
          </a:xfrm>
          <a:prstGeom prst="rect">
            <a:avLst/>
          </a:prstGeom>
          <a:noFill/>
        </p:spPr>
        <p:txBody>
          <a:bodyPr wrap="none" rtlCol="0">
            <a:spAutoFit/>
          </a:bodyPr>
          <a:lstStyle/>
          <a:p>
            <a:r>
              <a:rPr kumimoji="1" lang="ja-JP" altLang="en-US" dirty="0"/>
              <a:t>リンクから移動</a:t>
            </a:r>
          </a:p>
        </p:txBody>
      </p:sp>
      <p:sp>
        <p:nvSpPr>
          <p:cNvPr id="21" name="楕円 20">
            <a:extLst>
              <a:ext uri="{FF2B5EF4-FFF2-40B4-BE49-F238E27FC236}">
                <a16:creationId xmlns:a16="http://schemas.microsoft.com/office/drawing/2014/main" id="{68A5FBEA-EC45-497C-8DFC-CFB5ECE956D5}"/>
              </a:ext>
            </a:extLst>
          </p:cNvPr>
          <p:cNvSpPr/>
          <p:nvPr/>
        </p:nvSpPr>
        <p:spPr>
          <a:xfrm>
            <a:off x="5195303" y="3561736"/>
            <a:ext cx="656303" cy="6563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264AC9E6-4068-4A2D-AF6B-BD9785399B7C}"/>
              </a:ext>
            </a:extLst>
          </p:cNvPr>
          <p:cNvCxnSpPr>
            <a:stCxn id="21" idx="5"/>
            <a:endCxn id="5" idx="0"/>
          </p:cNvCxnSpPr>
          <p:nvPr/>
        </p:nvCxnSpPr>
        <p:spPr>
          <a:xfrm flipH="1">
            <a:off x="5523456" y="4121926"/>
            <a:ext cx="232037" cy="1108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5F5B5EB6-08A4-4513-BADF-F0C5487FCBFE}"/>
              </a:ext>
            </a:extLst>
          </p:cNvPr>
          <p:cNvSpPr/>
          <p:nvPr/>
        </p:nvSpPr>
        <p:spPr>
          <a:xfrm>
            <a:off x="5195303" y="5168657"/>
            <a:ext cx="656303" cy="6563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6CBC60FF-C15C-4E4A-A6F5-AEB65B806CAA}"/>
              </a:ext>
            </a:extLst>
          </p:cNvPr>
          <p:cNvCxnSpPr>
            <a:cxnSpLocks/>
            <a:stCxn id="31" idx="1"/>
            <a:endCxn id="31" idx="0"/>
          </p:cNvCxnSpPr>
          <p:nvPr/>
        </p:nvCxnSpPr>
        <p:spPr>
          <a:xfrm flipV="1">
            <a:off x="5291416" y="5168657"/>
            <a:ext cx="232039" cy="96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F14B5E4-7238-4A4E-8C64-E7997C0EFDA9}"/>
              </a:ext>
            </a:extLst>
          </p:cNvPr>
          <p:cNvSpPr txBox="1"/>
          <p:nvPr/>
        </p:nvSpPr>
        <p:spPr>
          <a:xfrm>
            <a:off x="4305011" y="3192404"/>
            <a:ext cx="2436886" cy="369332"/>
          </a:xfrm>
          <a:prstGeom prst="rect">
            <a:avLst/>
          </a:prstGeom>
          <a:noFill/>
        </p:spPr>
        <p:txBody>
          <a:bodyPr wrap="none" rtlCol="0">
            <a:spAutoFit/>
          </a:bodyPr>
          <a:lstStyle/>
          <a:p>
            <a:r>
              <a:rPr kumimoji="1" lang="ja-JP" altLang="en-US" dirty="0"/>
              <a:t>スレッドの検索</a:t>
            </a:r>
            <a:r>
              <a:rPr kumimoji="1" lang="en-US" altLang="ja-JP" dirty="0"/>
              <a:t>(GET)</a:t>
            </a:r>
            <a:endParaRPr kumimoji="1" lang="ja-JP" altLang="en-US" dirty="0"/>
          </a:p>
        </p:txBody>
      </p:sp>
      <p:sp>
        <p:nvSpPr>
          <p:cNvPr id="37" name="テキスト ボックス 36">
            <a:extLst>
              <a:ext uri="{FF2B5EF4-FFF2-40B4-BE49-F238E27FC236}">
                <a16:creationId xmlns:a16="http://schemas.microsoft.com/office/drawing/2014/main" id="{926F9DD9-860B-4ACF-BD43-466BD0BD42DE}"/>
              </a:ext>
            </a:extLst>
          </p:cNvPr>
          <p:cNvSpPr txBox="1"/>
          <p:nvPr/>
        </p:nvSpPr>
        <p:spPr>
          <a:xfrm>
            <a:off x="4228067" y="5851193"/>
            <a:ext cx="2590774" cy="369332"/>
          </a:xfrm>
          <a:prstGeom prst="rect">
            <a:avLst/>
          </a:prstGeom>
          <a:noFill/>
        </p:spPr>
        <p:txBody>
          <a:bodyPr wrap="none" rtlCol="0">
            <a:spAutoFit/>
          </a:bodyPr>
          <a:lstStyle/>
          <a:p>
            <a:r>
              <a:rPr kumimoji="1" lang="ja-JP" altLang="en-US" dirty="0"/>
              <a:t>スレッドの作成</a:t>
            </a:r>
            <a:r>
              <a:rPr kumimoji="1" lang="en-US" altLang="ja-JP" dirty="0"/>
              <a:t>(POST)</a:t>
            </a:r>
            <a:endParaRPr kumimoji="1" lang="ja-JP" altLang="en-US" dirty="0"/>
          </a:p>
        </p:txBody>
      </p:sp>
      <p:sp>
        <p:nvSpPr>
          <p:cNvPr id="38" name="楕円 37">
            <a:extLst>
              <a:ext uri="{FF2B5EF4-FFF2-40B4-BE49-F238E27FC236}">
                <a16:creationId xmlns:a16="http://schemas.microsoft.com/office/drawing/2014/main" id="{95993218-39D0-4AF8-A08F-07A031B43F2C}"/>
              </a:ext>
            </a:extLst>
          </p:cNvPr>
          <p:cNvSpPr/>
          <p:nvPr/>
        </p:nvSpPr>
        <p:spPr>
          <a:xfrm>
            <a:off x="9552406" y="3561736"/>
            <a:ext cx="656303" cy="65630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4D119284-C543-44FF-AE61-0CDDEF576CFB}"/>
              </a:ext>
            </a:extLst>
          </p:cNvPr>
          <p:cNvCxnSpPr>
            <a:stCxn id="38" idx="5"/>
          </p:cNvCxnSpPr>
          <p:nvPr/>
        </p:nvCxnSpPr>
        <p:spPr>
          <a:xfrm flipH="1">
            <a:off x="9880559" y="4121926"/>
            <a:ext cx="232037" cy="1108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6C726ED5-907C-4E62-A69A-78B0D9D536D7}"/>
              </a:ext>
            </a:extLst>
          </p:cNvPr>
          <p:cNvSpPr txBox="1"/>
          <p:nvPr/>
        </p:nvSpPr>
        <p:spPr>
          <a:xfrm>
            <a:off x="8322239" y="3217138"/>
            <a:ext cx="3052439" cy="369332"/>
          </a:xfrm>
          <a:prstGeom prst="rect">
            <a:avLst/>
          </a:prstGeom>
          <a:noFill/>
        </p:spPr>
        <p:txBody>
          <a:bodyPr wrap="none" rtlCol="0">
            <a:spAutoFit/>
          </a:bodyPr>
          <a:lstStyle/>
          <a:p>
            <a:r>
              <a:rPr kumimoji="1" lang="ja-JP" altLang="en-US" dirty="0"/>
              <a:t>コメントの書き込み</a:t>
            </a:r>
            <a:r>
              <a:rPr kumimoji="1" lang="en-US" altLang="ja-JP" dirty="0"/>
              <a:t>(POST)</a:t>
            </a:r>
            <a:endParaRPr kumimoji="1" lang="ja-JP" altLang="en-US" dirty="0"/>
          </a:p>
        </p:txBody>
      </p:sp>
      <p:sp>
        <p:nvSpPr>
          <p:cNvPr id="20" name="テキスト ボックス 19">
            <a:extLst>
              <a:ext uri="{FF2B5EF4-FFF2-40B4-BE49-F238E27FC236}">
                <a16:creationId xmlns:a16="http://schemas.microsoft.com/office/drawing/2014/main" id="{21690024-A989-44CB-958B-514550ACFE1B}"/>
              </a:ext>
            </a:extLst>
          </p:cNvPr>
          <p:cNvSpPr txBox="1"/>
          <p:nvPr/>
        </p:nvSpPr>
        <p:spPr>
          <a:xfrm>
            <a:off x="3701481" y="6264831"/>
            <a:ext cx="3643946" cy="369332"/>
          </a:xfrm>
          <a:prstGeom prst="rect">
            <a:avLst/>
          </a:prstGeom>
          <a:noFill/>
        </p:spPr>
        <p:txBody>
          <a:bodyPr wrap="none" rtlCol="0">
            <a:spAutoFit/>
          </a:bodyPr>
          <a:lstStyle/>
          <a:p>
            <a:r>
              <a:rPr kumimoji="1" lang="ja-JP" altLang="en-US" dirty="0"/>
              <a:t>データベースは「</a:t>
            </a:r>
            <a:r>
              <a:rPr kumimoji="1" lang="en-US" altLang="ja-JP" dirty="0"/>
              <a:t>thread</a:t>
            </a:r>
            <a:r>
              <a:rPr kumimoji="1" lang="ja-JP" altLang="en-US" dirty="0"/>
              <a:t>」を使用</a:t>
            </a:r>
          </a:p>
        </p:txBody>
      </p:sp>
      <p:sp>
        <p:nvSpPr>
          <p:cNvPr id="22" name="テキスト ボックス 21">
            <a:extLst>
              <a:ext uri="{FF2B5EF4-FFF2-40B4-BE49-F238E27FC236}">
                <a16:creationId xmlns:a16="http://schemas.microsoft.com/office/drawing/2014/main" id="{3FFA967A-8E88-417E-9307-40D11E7A58F3}"/>
              </a:ext>
            </a:extLst>
          </p:cNvPr>
          <p:cNvSpPr txBox="1"/>
          <p:nvPr/>
        </p:nvSpPr>
        <p:spPr>
          <a:xfrm>
            <a:off x="7875802" y="6264831"/>
            <a:ext cx="3945311" cy="369332"/>
          </a:xfrm>
          <a:prstGeom prst="rect">
            <a:avLst/>
          </a:prstGeom>
          <a:noFill/>
        </p:spPr>
        <p:txBody>
          <a:bodyPr wrap="none" rtlCol="0">
            <a:spAutoFit/>
          </a:bodyPr>
          <a:lstStyle/>
          <a:p>
            <a:r>
              <a:rPr kumimoji="1" lang="ja-JP" altLang="en-US" dirty="0"/>
              <a:t>データベースは「</a:t>
            </a:r>
            <a:r>
              <a:rPr lang="en-US" altLang="ja-JP" dirty="0"/>
              <a:t>comment</a:t>
            </a:r>
            <a:r>
              <a:rPr kumimoji="1" lang="ja-JP" altLang="en-US" dirty="0"/>
              <a:t>」を使用</a:t>
            </a:r>
          </a:p>
        </p:txBody>
      </p:sp>
    </p:spTree>
    <p:extLst>
      <p:ext uri="{BB962C8B-B14F-4D97-AF65-F5344CB8AC3E}">
        <p14:creationId xmlns:p14="http://schemas.microsoft.com/office/powerpoint/2010/main" val="3164705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3130F-6682-C61A-287E-F8B307871A0E}"/>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43CB1317-EC2B-A666-980A-823244781DDF}"/>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kumimoji="1" lang="ja-JP" altLang="en-US" dirty="0"/>
              <a:t>アカウント無しの掲示板サービス</a:t>
            </a:r>
            <a:r>
              <a:rPr kumimoji="1" lang="en-US" altLang="ja-JP" dirty="0"/>
              <a:t>(HTML</a:t>
            </a:r>
            <a:r>
              <a:rPr lang="ja-JP" altLang="en-US" dirty="0"/>
              <a:t>①</a:t>
            </a:r>
            <a:r>
              <a:rPr kumimoji="1" lang="en-US" altLang="ja-JP" dirty="0"/>
              <a:t>)</a:t>
            </a:r>
            <a:endParaRPr kumimoji="1" lang="ja-JP" altLang="en-US" dirty="0"/>
          </a:p>
        </p:txBody>
      </p:sp>
      <p:sp>
        <p:nvSpPr>
          <p:cNvPr id="7" name="テキスト ボックス 6">
            <a:extLst>
              <a:ext uri="{FF2B5EF4-FFF2-40B4-BE49-F238E27FC236}">
                <a16:creationId xmlns:a16="http://schemas.microsoft.com/office/drawing/2014/main" id="{506D7D75-3B1A-CC33-6060-31DB728494F6}"/>
              </a:ext>
            </a:extLst>
          </p:cNvPr>
          <p:cNvSpPr txBox="1"/>
          <p:nvPr/>
        </p:nvSpPr>
        <p:spPr>
          <a:xfrm>
            <a:off x="5529177" y="6437670"/>
            <a:ext cx="1133644" cy="369332"/>
          </a:xfrm>
          <a:prstGeom prst="rect">
            <a:avLst/>
          </a:prstGeom>
          <a:noFill/>
        </p:spPr>
        <p:txBody>
          <a:bodyPr wrap="none" rtlCol="0">
            <a:spAutoFit/>
          </a:bodyPr>
          <a:lstStyle/>
          <a:p>
            <a:r>
              <a:rPr lang="en-US" altLang="ja-JP" dirty="0"/>
              <a:t>title.html</a:t>
            </a:r>
            <a:endParaRPr kumimoji="1" lang="ja-JP" altLang="en-US" dirty="0"/>
          </a:p>
        </p:txBody>
      </p:sp>
      <p:pic>
        <p:nvPicPr>
          <p:cNvPr id="5" name="図 4">
            <a:extLst>
              <a:ext uri="{FF2B5EF4-FFF2-40B4-BE49-F238E27FC236}">
                <a16:creationId xmlns:a16="http://schemas.microsoft.com/office/drawing/2014/main" id="{E9D31283-4306-CBAF-550F-EB18725C4DFA}"/>
              </a:ext>
            </a:extLst>
          </p:cNvPr>
          <p:cNvPicPr>
            <a:picLocks noChangeAspect="1"/>
          </p:cNvPicPr>
          <p:nvPr/>
        </p:nvPicPr>
        <p:blipFill>
          <a:blip r:embed="rId3"/>
          <a:stretch>
            <a:fillRect/>
          </a:stretch>
        </p:blipFill>
        <p:spPr>
          <a:xfrm>
            <a:off x="4242662" y="2765127"/>
            <a:ext cx="3706675" cy="3672543"/>
          </a:xfrm>
          <a:prstGeom prst="rect">
            <a:avLst/>
          </a:prstGeom>
        </p:spPr>
      </p:pic>
    </p:spTree>
    <p:extLst>
      <p:ext uri="{BB962C8B-B14F-4D97-AF65-F5344CB8AC3E}">
        <p14:creationId xmlns:p14="http://schemas.microsoft.com/office/powerpoint/2010/main" val="31651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E043A5-9DEA-4CC3-976F-A7016760BCD9}"/>
              </a:ext>
            </a:extLst>
          </p:cNvPr>
          <p:cNvSpPr>
            <a:spLocks noGrp="1"/>
          </p:cNvSpPr>
          <p:nvPr>
            <p:ph type="title"/>
          </p:nvPr>
        </p:nvSpPr>
        <p:spPr/>
        <p:txBody>
          <a:bodyPr/>
          <a:lstStyle/>
          <a:p>
            <a:r>
              <a:rPr kumimoji="1" lang="ja-JP" altLang="en-US" dirty="0"/>
              <a:t>何故データベースを使う</a:t>
            </a:r>
          </a:p>
        </p:txBody>
      </p:sp>
      <p:sp>
        <p:nvSpPr>
          <p:cNvPr id="3" name="コンテンツ プレースホルダー 2">
            <a:extLst>
              <a:ext uri="{FF2B5EF4-FFF2-40B4-BE49-F238E27FC236}">
                <a16:creationId xmlns:a16="http://schemas.microsoft.com/office/drawing/2014/main" id="{DAF58EFF-81DB-46E0-B60E-680078D3C678}"/>
              </a:ext>
            </a:extLst>
          </p:cNvPr>
          <p:cNvSpPr>
            <a:spLocks noGrp="1"/>
          </p:cNvSpPr>
          <p:nvPr>
            <p:ph idx="1"/>
          </p:nvPr>
        </p:nvSpPr>
        <p:spPr/>
        <p:txBody>
          <a:bodyPr/>
          <a:lstStyle/>
          <a:p>
            <a:r>
              <a:rPr kumimoji="1" lang="ja-JP" altLang="en-US" dirty="0"/>
              <a:t>データベースの特性</a:t>
            </a:r>
            <a:endParaRPr kumimoji="1" lang="en-US" altLang="ja-JP" dirty="0"/>
          </a:p>
          <a:p>
            <a:pPr>
              <a:buFont typeface="Wingdings" panose="05000000000000000000" pitchFamily="2" charset="2"/>
              <a:buChar char="Ø"/>
            </a:pPr>
            <a:r>
              <a:rPr kumimoji="1" lang="ja-JP" altLang="en-US" dirty="0"/>
              <a:t>バックアップ</a:t>
            </a:r>
            <a:endParaRPr kumimoji="1" lang="en-US" altLang="ja-JP" dirty="0"/>
          </a:p>
          <a:p>
            <a:pPr marL="0" indent="0">
              <a:buNone/>
            </a:pPr>
            <a:r>
              <a:rPr lang="ja-JP" altLang="en-US" dirty="0"/>
              <a:t>電子データは人的ミスや災害他、経年劣化やバグであったり最悪犯罪などで消失する可能性がある。</a:t>
            </a:r>
            <a:endParaRPr lang="en-US" altLang="ja-JP" dirty="0"/>
          </a:p>
          <a:p>
            <a:pPr marL="0" indent="0">
              <a:buNone/>
            </a:pPr>
            <a:r>
              <a:rPr kumimoji="1" lang="ja-JP" altLang="en-US" dirty="0"/>
              <a:t>→データベースでは更新情報を記録して更新前後の記録でバック</a:t>
            </a:r>
            <a:endParaRPr kumimoji="1" lang="en-US" altLang="ja-JP" dirty="0"/>
          </a:p>
          <a:p>
            <a:pPr marL="0" indent="0">
              <a:buNone/>
            </a:pPr>
            <a:r>
              <a:rPr lang="ja-JP" altLang="en-US" dirty="0"/>
              <a:t>　</a:t>
            </a:r>
            <a:r>
              <a:rPr kumimoji="1" lang="ja-JP" altLang="en-US" dirty="0"/>
              <a:t>アップを行うことができる</a:t>
            </a:r>
          </a:p>
        </p:txBody>
      </p:sp>
    </p:spTree>
    <p:extLst>
      <p:ext uri="{BB962C8B-B14F-4D97-AF65-F5344CB8AC3E}">
        <p14:creationId xmlns:p14="http://schemas.microsoft.com/office/powerpoint/2010/main" val="1848448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3130F-6682-C61A-287E-F8B307871A0E}"/>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43CB1317-EC2B-A666-980A-823244781DDF}"/>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kumimoji="1" lang="ja-JP" altLang="en-US" dirty="0"/>
              <a:t>アカウント無しの掲示板サービス</a:t>
            </a:r>
            <a:r>
              <a:rPr kumimoji="1" lang="en-US" altLang="ja-JP" dirty="0"/>
              <a:t>(HTML</a:t>
            </a:r>
            <a:r>
              <a:rPr kumimoji="1" lang="ja-JP" altLang="en-US" dirty="0"/>
              <a:t>②</a:t>
            </a:r>
            <a:r>
              <a:rPr kumimoji="1" lang="en-US" altLang="ja-JP" dirty="0"/>
              <a:t>)</a:t>
            </a:r>
            <a:endParaRPr kumimoji="1" lang="ja-JP" altLang="en-US" dirty="0"/>
          </a:p>
        </p:txBody>
      </p:sp>
      <p:pic>
        <p:nvPicPr>
          <p:cNvPr id="6" name="図 5">
            <a:extLst>
              <a:ext uri="{FF2B5EF4-FFF2-40B4-BE49-F238E27FC236}">
                <a16:creationId xmlns:a16="http://schemas.microsoft.com/office/drawing/2014/main" id="{789983A1-8424-3533-E8BF-29C16B5A6A45}"/>
              </a:ext>
            </a:extLst>
          </p:cNvPr>
          <p:cNvPicPr>
            <a:picLocks noChangeAspect="1"/>
          </p:cNvPicPr>
          <p:nvPr/>
        </p:nvPicPr>
        <p:blipFill>
          <a:blip r:embed="rId3"/>
          <a:stretch>
            <a:fillRect/>
          </a:stretch>
        </p:blipFill>
        <p:spPr>
          <a:xfrm>
            <a:off x="3279057" y="2747689"/>
            <a:ext cx="5633885" cy="3564211"/>
          </a:xfrm>
          <a:prstGeom prst="rect">
            <a:avLst/>
          </a:prstGeom>
        </p:spPr>
      </p:pic>
      <p:sp>
        <p:nvSpPr>
          <p:cNvPr id="7" name="テキスト ボックス 6">
            <a:extLst>
              <a:ext uri="{FF2B5EF4-FFF2-40B4-BE49-F238E27FC236}">
                <a16:creationId xmlns:a16="http://schemas.microsoft.com/office/drawing/2014/main" id="{506D7D75-3B1A-CC33-6060-31DB728494F6}"/>
              </a:ext>
            </a:extLst>
          </p:cNvPr>
          <p:cNvSpPr txBox="1"/>
          <p:nvPr/>
        </p:nvSpPr>
        <p:spPr>
          <a:xfrm>
            <a:off x="5240636" y="6308209"/>
            <a:ext cx="1710725" cy="369332"/>
          </a:xfrm>
          <a:prstGeom prst="rect">
            <a:avLst/>
          </a:prstGeom>
          <a:noFill/>
        </p:spPr>
        <p:txBody>
          <a:bodyPr wrap="none" rtlCol="0">
            <a:spAutoFit/>
          </a:bodyPr>
          <a:lstStyle/>
          <a:p>
            <a:r>
              <a:rPr lang="en-US" altLang="ja-JP" dirty="0"/>
              <a:t>c</a:t>
            </a:r>
            <a:r>
              <a:rPr kumimoji="1" lang="en-US" altLang="ja-JP" dirty="0"/>
              <a:t>omment.html</a:t>
            </a:r>
            <a:endParaRPr kumimoji="1" lang="ja-JP" altLang="en-US" dirty="0"/>
          </a:p>
        </p:txBody>
      </p:sp>
    </p:spTree>
    <p:extLst>
      <p:ext uri="{BB962C8B-B14F-4D97-AF65-F5344CB8AC3E}">
        <p14:creationId xmlns:p14="http://schemas.microsoft.com/office/powerpoint/2010/main" val="1640396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3130F-6682-C61A-287E-F8B307871A0E}"/>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43CB1317-EC2B-A666-980A-823244781DDF}"/>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kumimoji="1" lang="ja-JP" altLang="en-US" dirty="0"/>
              <a:t>アカウント無しの掲示板サービス</a:t>
            </a:r>
            <a:r>
              <a:rPr kumimoji="1" lang="en-US" altLang="ja-JP" dirty="0"/>
              <a:t>(</a:t>
            </a:r>
            <a:r>
              <a:rPr kumimoji="1" lang="ja-JP" altLang="en-US" dirty="0"/>
              <a:t>サーバ側①</a:t>
            </a:r>
            <a:r>
              <a:rPr kumimoji="1" lang="en-US" altLang="ja-JP" dirty="0"/>
              <a:t>)</a:t>
            </a:r>
            <a:endParaRPr kumimoji="1" lang="ja-JP" altLang="en-US" dirty="0"/>
          </a:p>
        </p:txBody>
      </p:sp>
      <p:pic>
        <p:nvPicPr>
          <p:cNvPr id="5" name="図 4">
            <a:extLst>
              <a:ext uri="{FF2B5EF4-FFF2-40B4-BE49-F238E27FC236}">
                <a16:creationId xmlns:a16="http://schemas.microsoft.com/office/drawing/2014/main" id="{9B2828FF-B475-160E-892F-66E7DDEB955F}"/>
              </a:ext>
            </a:extLst>
          </p:cNvPr>
          <p:cNvPicPr>
            <a:picLocks noChangeAspect="1"/>
          </p:cNvPicPr>
          <p:nvPr/>
        </p:nvPicPr>
        <p:blipFill>
          <a:blip r:embed="rId3"/>
          <a:stretch>
            <a:fillRect/>
          </a:stretch>
        </p:blipFill>
        <p:spPr>
          <a:xfrm>
            <a:off x="3316770" y="2772532"/>
            <a:ext cx="5558459" cy="3852279"/>
          </a:xfrm>
          <a:prstGeom prst="rect">
            <a:avLst/>
          </a:prstGeom>
        </p:spPr>
      </p:pic>
    </p:spTree>
    <p:extLst>
      <p:ext uri="{BB962C8B-B14F-4D97-AF65-F5344CB8AC3E}">
        <p14:creationId xmlns:p14="http://schemas.microsoft.com/office/powerpoint/2010/main" val="1715968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3130F-6682-C61A-287E-F8B307871A0E}"/>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43CB1317-EC2B-A666-980A-823244781DDF}"/>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kumimoji="1" lang="ja-JP" altLang="en-US" dirty="0"/>
              <a:t>アカウント無しの掲示板サービス</a:t>
            </a:r>
            <a:r>
              <a:rPr kumimoji="1" lang="en-US" altLang="ja-JP" dirty="0"/>
              <a:t>(</a:t>
            </a:r>
            <a:r>
              <a:rPr kumimoji="1" lang="ja-JP" altLang="en-US" dirty="0"/>
              <a:t>サーバ側②</a:t>
            </a:r>
            <a:r>
              <a:rPr kumimoji="1" lang="en-US" altLang="ja-JP" dirty="0"/>
              <a:t>)</a:t>
            </a:r>
            <a:endParaRPr kumimoji="1" lang="ja-JP" altLang="en-US" dirty="0"/>
          </a:p>
        </p:txBody>
      </p:sp>
      <p:pic>
        <p:nvPicPr>
          <p:cNvPr id="6" name="図 5">
            <a:extLst>
              <a:ext uri="{FF2B5EF4-FFF2-40B4-BE49-F238E27FC236}">
                <a16:creationId xmlns:a16="http://schemas.microsoft.com/office/drawing/2014/main" id="{763403A1-E863-FCB9-5C53-2DB26D6C0B72}"/>
              </a:ext>
            </a:extLst>
          </p:cNvPr>
          <p:cNvPicPr>
            <a:picLocks noChangeAspect="1"/>
          </p:cNvPicPr>
          <p:nvPr/>
        </p:nvPicPr>
        <p:blipFill rotWithShape="1">
          <a:blip r:embed="rId3"/>
          <a:srcRect t="10565"/>
          <a:stretch/>
        </p:blipFill>
        <p:spPr>
          <a:xfrm>
            <a:off x="2332191" y="2743201"/>
            <a:ext cx="7527618" cy="3970350"/>
          </a:xfrm>
          <a:prstGeom prst="rect">
            <a:avLst/>
          </a:prstGeom>
        </p:spPr>
      </p:pic>
    </p:spTree>
    <p:extLst>
      <p:ext uri="{BB962C8B-B14F-4D97-AF65-F5344CB8AC3E}">
        <p14:creationId xmlns:p14="http://schemas.microsoft.com/office/powerpoint/2010/main" val="3332361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3130F-6682-C61A-287E-F8B307871A0E}"/>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43CB1317-EC2B-A666-980A-823244781DDF}"/>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kumimoji="1" lang="ja-JP" altLang="en-US" dirty="0"/>
              <a:t>アカウント無しの掲示板サービス</a:t>
            </a:r>
            <a:r>
              <a:rPr kumimoji="1" lang="en-US" altLang="ja-JP" dirty="0"/>
              <a:t>(</a:t>
            </a:r>
            <a:r>
              <a:rPr kumimoji="1" lang="ja-JP" altLang="en-US" dirty="0"/>
              <a:t>サーバ側③</a:t>
            </a:r>
            <a:r>
              <a:rPr kumimoji="1" lang="en-US" altLang="ja-JP" dirty="0"/>
              <a:t>)</a:t>
            </a:r>
            <a:endParaRPr kumimoji="1" lang="ja-JP" altLang="en-US" dirty="0"/>
          </a:p>
        </p:txBody>
      </p:sp>
      <p:pic>
        <p:nvPicPr>
          <p:cNvPr id="8" name="図 7">
            <a:extLst>
              <a:ext uri="{FF2B5EF4-FFF2-40B4-BE49-F238E27FC236}">
                <a16:creationId xmlns:a16="http://schemas.microsoft.com/office/drawing/2014/main" id="{00B83267-8125-74BD-D7F6-78BE31F0A451}"/>
              </a:ext>
            </a:extLst>
          </p:cNvPr>
          <p:cNvPicPr>
            <a:picLocks noChangeAspect="1"/>
          </p:cNvPicPr>
          <p:nvPr/>
        </p:nvPicPr>
        <p:blipFill>
          <a:blip r:embed="rId3"/>
          <a:stretch>
            <a:fillRect/>
          </a:stretch>
        </p:blipFill>
        <p:spPr>
          <a:xfrm>
            <a:off x="3241070" y="2768382"/>
            <a:ext cx="5709859" cy="3816771"/>
          </a:xfrm>
          <a:prstGeom prst="rect">
            <a:avLst/>
          </a:prstGeom>
        </p:spPr>
      </p:pic>
    </p:spTree>
    <p:extLst>
      <p:ext uri="{BB962C8B-B14F-4D97-AF65-F5344CB8AC3E}">
        <p14:creationId xmlns:p14="http://schemas.microsoft.com/office/powerpoint/2010/main" val="3456514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3130F-6682-C61A-287E-F8B307871A0E}"/>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43CB1317-EC2B-A666-980A-823244781DDF}"/>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kumimoji="1" lang="ja-JP" altLang="en-US" dirty="0"/>
              <a:t>アカウント無しの掲示板サービス</a:t>
            </a:r>
            <a:r>
              <a:rPr kumimoji="1" lang="en-US" altLang="ja-JP" dirty="0"/>
              <a:t>(</a:t>
            </a:r>
            <a:r>
              <a:rPr kumimoji="1" lang="ja-JP" altLang="en-US" dirty="0"/>
              <a:t>サーバ側④</a:t>
            </a:r>
            <a:r>
              <a:rPr kumimoji="1" lang="en-US" altLang="ja-JP" dirty="0"/>
              <a:t>)</a:t>
            </a:r>
            <a:endParaRPr kumimoji="1" lang="ja-JP" altLang="en-US" dirty="0"/>
          </a:p>
        </p:txBody>
      </p:sp>
      <p:pic>
        <p:nvPicPr>
          <p:cNvPr id="5" name="図 4">
            <a:extLst>
              <a:ext uri="{FF2B5EF4-FFF2-40B4-BE49-F238E27FC236}">
                <a16:creationId xmlns:a16="http://schemas.microsoft.com/office/drawing/2014/main" id="{CE1D6688-666B-8A1E-3D5E-FFB33BAF5FA7}"/>
              </a:ext>
            </a:extLst>
          </p:cNvPr>
          <p:cNvPicPr>
            <a:picLocks noChangeAspect="1"/>
          </p:cNvPicPr>
          <p:nvPr/>
        </p:nvPicPr>
        <p:blipFill>
          <a:blip r:embed="rId3"/>
          <a:stretch>
            <a:fillRect/>
          </a:stretch>
        </p:blipFill>
        <p:spPr>
          <a:xfrm>
            <a:off x="838200" y="2786419"/>
            <a:ext cx="10515600" cy="3300991"/>
          </a:xfrm>
          <a:prstGeom prst="rect">
            <a:avLst/>
          </a:prstGeom>
        </p:spPr>
      </p:pic>
    </p:spTree>
    <p:extLst>
      <p:ext uri="{BB962C8B-B14F-4D97-AF65-F5344CB8AC3E}">
        <p14:creationId xmlns:p14="http://schemas.microsoft.com/office/powerpoint/2010/main" val="25127009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3130F-6682-C61A-287E-F8B307871A0E}"/>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43CB1317-EC2B-A666-980A-823244781DDF}"/>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kumimoji="1" lang="ja-JP" altLang="en-US" dirty="0"/>
              <a:t>アカウント無しの掲示板サービス</a:t>
            </a:r>
            <a:r>
              <a:rPr kumimoji="1" lang="en-US" altLang="ja-JP" dirty="0"/>
              <a:t>(</a:t>
            </a:r>
            <a:r>
              <a:rPr kumimoji="1" lang="ja-JP" altLang="en-US" dirty="0"/>
              <a:t>ブラウザ画面</a:t>
            </a:r>
            <a:r>
              <a:rPr lang="ja-JP" altLang="en-US" dirty="0"/>
              <a:t>①</a:t>
            </a:r>
            <a:r>
              <a:rPr kumimoji="1" lang="en-US" altLang="ja-JP" dirty="0"/>
              <a:t>)</a:t>
            </a:r>
            <a:endParaRPr kumimoji="1" lang="ja-JP" altLang="en-US" dirty="0"/>
          </a:p>
        </p:txBody>
      </p:sp>
      <p:sp>
        <p:nvSpPr>
          <p:cNvPr id="7" name="テキスト ボックス 6">
            <a:extLst>
              <a:ext uri="{FF2B5EF4-FFF2-40B4-BE49-F238E27FC236}">
                <a16:creationId xmlns:a16="http://schemas.microsoft.com/office/drawing/2014/main" id="{506D7D75-3B1A-CC33-6060-31DB728494F6}"/>
              </a:ext>
            </a:extLst>
          </p:cNvPr>
          <p:cNvSpPr txBox="1"/>
          <p:nvPr/>
        </p:nvSpPr>
        <p:spPr>
          <a:xfrm>
            <a:off x="2516779" y="6448609"/>
            <a:ext cx="1800493" cy="369332"/>
          </a:xfrm>
          <a:prstGeom prst="rect">
            <a:avLst/>
          </a:prstGeom>
          <a:noFill/>
        </p:spPr>
        <p:txBody>
          <a:bodyPr wrap="none" rtlCol="0">
            <a:spAutoFit/>
          </a:bodyPr>
          <a:lstStyle/>
          <a:p>
            <a:r>
              <a:rPr lang="ja-JP" altLang="en-US" dirty="0"/>
              <a:t>スレッドの作成</a:t>
            </a:r>
            <a:endParaRPr kumimoji="1" lang="ja-JP" altLang="en-US" dirty="0"/>
          </a:p>
        </p:txBody>
      </p:sp>
      <p:pic>
        <p:nvPicPr>
          <p:cNvPr id="5" name="図 4">
            <a:extLst>
              <a:ext uri="{FF2B5EF4-FFF2-40B4-BE49-F238E27FC236}">
                <a16:creationId xmlns:a16="http://schemas.microsoft.com/office/drawing/2014/main" id="{1D3B740D-7C83-BA53-0307-12D5BFA67BB4}"/>
              </a:ext>
            </a:extLst>
          </p:cNvPr>
          <p:cNvPicPr>
            <a:picLocks noChangeAspect="1"/>
          </p:cNvPicPr>
          <p:nvPr/>
        </p:nvPicPr>
        <p:blipFill>
          <a:blip r:embed="rId3"/>
          <a:stretch>
            <a:fillRect/>
          </a:stretch>
        </p:blipFill>
        <p:spPr>
          <a:xfrm>
            <a:off x="1126426" y="2772512"/>
            <a:ext cx="4581201" cy="3156339"/>
          </a:xfrm>
          <a:prstGeom prst="rect">
            <a:avLst/>
          </a:prstGeom>
        </p:spPr>
      </p:pic>
      <p:pic>
        <p:nvPicPr>
          <p:cNvPr id="9" name="図 8">
            <a:extLst>
              <a:ext uri="{FF2B5EF4-FFF2-40B4-BE49-F238E27FC236}">
                <a16:creationId xmlns:a16="http://schemas.microsoft.com/office/drawing/2014/main" id="{13BF0E02-3EE3-BB9B-5D9B-AC4A18A091FF}"/>
              </a:ext>
            </a:extLst>
          </p:cNvPr>
          <p:cNvPicPr>
            <a:picLocks noChangeAspect="1"/>
          </p:cNvPicPr>
          <p:nvPr/>
        </p:nvPicPr>
        <p:blipFill>
          <a:blip r:embed="rId4"/>
          <a:stretch>
            <a:fillRect/>
          </a:stretch>
        </p:blipFill>
        <p:spPr>
          <a:xfrm>
            <a:off x="6365536" y="2772512"/>
            <a:ext cx="4482771" cy="3679887"/>
          </a:xfrm>
          <a:prstGeom prst="rect">
            <a:avLst/>
          </a:prstGeom>
        </p:spPr>
      </p:pic>
      <p:sp>
        <p:nvSpPr>
          <p:cNvPr id="10" name="テキスト ボックス 9">
            <a:extLst>
              <a:ext uri="{FF2B5EF4-FFF2-40B4-BE49-F238E27FC236}">
                <a16:creationId xmlns:a16="http://schemas.microsoft.com/office/drawing/2014/main" id="{457C439B-D7C6-7106-6455-29B5571A409F}"/>
              </a:ext>
            </a:extLst>
          </p:cNvPr>
          <p:cNvSpPr txBox="1"/>
          <p:nvPr/>
        </p:nvSpPr>
        <p:spPr>
          <a:xfrm>
            <a:off x="7475842" y="6444799"/>
            <a:ext cx="2262158" cy="369332"/>
          </a:xfrm>
          <a:prstGeom prst="rect">
            <a:avLst/>
          </a:prstGeom>
          <a:noFill/>
        </p:spPr>
        <p:txBody>
          <a:bodyPr wrap="none" rtlCol="0">
            <a:spAutoFit/>
          </a:bodyPr>
          <a:lstStyle/>
          <a:p>
            <a:r>
              <a:rPr lang="ja-JP" altLang="en-US" dirty="0"/>
              <a:t>スレッドの検索結果</a:t>
            </a:r>
            <a:endParaRPr kumimoji="1" lang="ja-JP" altLang="en-US" dirty="0"/>
          </a:p>
        </p:txBody>
      </p:sp>
    </p:spTree>
    <p:extLst>
      <p:ext uri="{BB962C8B-B14F-4D97-AF65-F5344CB8AC3E}">
        <p14:creationId xmlns:p14="http://schemas.microsoft.com/office/powerpoint/2010/main" val="35252367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7A7A3F-9633-A872-F65B-6F317B8EFC1E}"/>
              </a:ext>
            </a:extLst>
          </p:cNvPr>
          <p:cNvSpPr>
            <a:spLocks noGrp="1"/>
          </p:cNvSpPr>
          <p:nvPr>
            <p:ph type="title"/>
          </p:nvPr>
        </p:nvSpPr>
        <p:spPr/>
        <p:txBody>
          <a:bodyPr/>
          <a:lstStyle/>
          <a:p>
            <a:r>
              <a:rPr kumimoji="1" lang="ja-JP" altLang="en-US" dirty="0"/>
              <a:t>その他データベースの設計</a:t>
            </a:r>
          </a:p>
        </p:txBody>
      </p:sp>
      <p:sp>
        <p:nvSpPr>
          <p:cNvPr id="3" name="コンテンツ プレースホルダー 2">
            <a:extLst>
              <a:ext uri="{FF2B5EF4-FFF2-40B4-BE49-F238E27FC236}">
                <a16:creationId xmlns:a16="http://schemas.microsoft.com/office/drawing/2014/main" id="{BA6C3DBF-6EC6-350B-85CB-ACCB88757010}"/>
              </a:ext>
            </a:extLst>
          </p:cNvPr>
          <p:cNvSpPr>
            <a:spLocks noGrp="1"/>
          </p:cNvSpPr>
          <p:nvPr>
            <p:ph idx="1"/>
          </p:nvPr>
        </p:nvSpPr>
        <p:spPr/>
        <p:txBody>
          <a:bodyPr/>
          <a:lstStyle/>
          <a:p>
            <a:r>
              <a:rPr kumimoji="1" lang="ja-JP" altLang="en-US" dirty="0"/>
              <a:t>実践例</a:t>
            </a:r>
            <a:endParaRPr kumimoji="1" lang="en-US" altLang="ja-JP" dirty="0"/>
          </a:p>
          <a:p>
            <a:pPr>
              <a:buFont typeface="Wingdings" panose="05000000000000000000" pitchFamily="2" charset="2"/>
              <a:buChar char="Ø"/>
            </a:pPr>
            <a:r>
              <a:rPr lang="ja-JP" altLang="en-US" dirty="0"/>
              <a:t>アカウント無しの掲示板サービス</a:t>
            </a:r>
            <a:endParaRPr kumimoji="1" lang="ja-JP" altLang="en-US" dirty="0"/>
          </a:p>
        </p:txBody>
      </p:sp>
      <p:pic>
        <p:nvPicPr>
          <p:cNvPr id="5" name="図 4">
            <a:extLst>
              <a:ext uri="{FF2B5EF4-FFF2-40B4-BE49-F238E27FC236}">
                <a16:creationId xmlns:a16="http://schemas.microsoft.com/office/drawing/2014/main" id="{EF70D206-F55D-DBB7-10DD-15DA489D94AB}"/>
              </a:ext>
            </a:extLst>
          </p:cNvPr>
          <p:cNvPicPr>
            <a:picLocks noChangeAspect="1"/>
          </p:cNvPicPr>
          <p:nvPr/>
        </p:nvPicPr>
        <p:blipFill>
          <a:blip r:embed="rId3"/>
          <a:stretch>
            <a:fillRect/>
          </a:stretch>
        </p:blipFill>
        <p:spPr>
          <a:xfrm>
            <a:off x="838200" y="2775455"/>
            <a:ext cx="4978943" cy="2976415"/>
          </a:xfrm>
          <a:prstGeom prst="rect">
            <a:avLst/>
          </a:prstGeom>
        </p:spPr>
      </p:pic>
      <p:pic>
        <p:nvPicPr>
          <p:cNvPr id="7" name="図 6">
            <a:extLst>
              <a:ext uri="{FF2B5EF4-FFF2-40B4-BE49-F238E27FC236}">
                <a16:creationId xmlns:a16="http://schemas.microsoft.com/office/drawing/2014/main" id="{A87177C0-FB86-8DE7-5814-D2E5DBEEEA2C}"/>
              </a:ext>
            </a:extLst>
          </p:cNvPr>
          <p:cNvPicPr>
            <a:picLocks noChangeAspect="1"/>
          </p:cNvPicPr>
          <p:nvPr/>
        </p:nvPicPr>
        <p:blipFill>
          <a:blip r:embed="rId4"/>
          <a:stretch>
            <a:fillRect/>
          </a:stretch>
        </p:blipFill>
        <p:spPr>
          <a:xfrm>
            <a:off x="6374859" y="2775455"/>
            <a:ext cx="4915246" cy="3621556"/>
          </a:xfrm>
          <a:prstGeom prst="rect">
            <a:avLst/>
          </a:prstGeom>
        </p:spPr>
      </p:pic>
      <p:sp>
        <p:nvSpPr>
          <p:cNvPr id="8" name="テキスト ボックス 7">
            <a:extLst>
              <a:ext uri="{FF2B5EF4-FFF2-40B4-BE49-F238E27FC236}">
                <a16:creationId xmlns:a16="http://schemas.microsoft.com/office/drawing/2014/main" id="{0250AA49-22D9-DA8F-A5AA-3225B2CF4690}"/>
              </a:ext>
            </a:extLst>
          </p:cNvPr>
          <p:cNvSpPr txBox="1"/>
          <p:nvPr/>
        </p:nvSpPr>
        <p:spPr>
          <a:xfrm>
            <a:off x="2516779" y="6448609"/>
            <a:ext cx="1800493" cy="369332"/>
          </a:xfrm>
          <a:prstGeom prst="rect">
            <a:avLst/>
          </a:prstGeom>
          <a:noFill/>
        </p:spPr>
        <p:txBody>
          <a:bodyPr wrap="none" rtlCol="0">
            <a:spAutoFit/>
          </a:bodyPr>
          <a:lstStyle/>
          <a:p>
            <a:r>
              <a:rPr lang="ja-JP" altLang="en-US" dirty="0"/>
              <a:t>コメントの作成</a:t>
            </a:r>
            <a:endParaRPr kumimoji="1" lang="ja-JP" altLang="en-US" dirty="0"/>
          </a:p>
        </p:txBody>
      </p:sp>
      <p:sp>
        <p:nvSpPr>
          <p:cNvPr id="9" name="テキスト ボックス 8">
            <a:extLst>
              <a:ext uri="{FF2B5EF4-FFF2-40B4-BE49-F238E27FC236}">
                <a16:creationId xmlns:a16="http://schemas.microsoft.com/office/drawing/2014/main" id="{69340271-4CB7-9F61-79F5-C8E769A299F9}"/>
              </a:ext>
            </a:extLst>
          </p:cNvPr>
          <p:cNvSpPr txBox="1"/>
          <p:nvPr/>
        </p:nvSpPr>
        <p:spPr>
          <a:xfrm>
            <a:off x="7701403" y="6448609"/>
            <a:ext cx="2262158" cy="369332"/>
          </a:xfrm>
          <a:prstGeom prst="rect">
            <a:avLst/>
          </a:prstGeom>
          <a:noFill/>
        </p:spPr>
        <p:txBody>
          <a:bodyPr wrap="none" rtlCol="0">
            <a:spAutoFit/>
          </a:bodyPr>
          <a:lstStyle/>
          <a:p>
            <a:r>
              <a:rPr lang="ja-JP" altLang="en-US" dirty="0"/>
              <a:t>コメントの投稿結果</a:t>
            </a:r>
            <a:endParaRPr kumimoji="1" lang="ja-JP" altLang="en-US" dirty="0"/>
          </a:p>
        </p:txBody>
      </p:sp>
    </p:spTree>
    <p:extLst>
      <p:ext uri="{BB962C8B-B14F-4D97-AF65-F5344CB8AC3E}">
        <p14:creationId xmlns:p14="http://schemas.microsoft.com/office/powerpoint/2010/main" val="22811196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481DF-C09F-C957-F479-007DDFE5AE9B}"/>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C2C870F-05C6-A36E-F542-716D896F2035}"/>
              </a:ext>
            </a:extLst>
          </p:cNvPr>
          <p:cNvSpPr>
            <a:spLocks noGrp="1"/>
          </p:cNvSpPr>
          <p:nvPr>
            <p:ph idx="1"/>
          </p:nvPr>
        </p:nvSpPr>
        <p:spPr>
          <a:xfrm>
            <a:off x="838200" y="1825625"/>
            <a:ext cx="10515600" cy="4848020"/>
          </a:xfrm>
        </p:spPr>
        <p:txBody>
          <a:bodyPr>
            <a:normAutofit fontScale="85000" lnSpcReduction="20000"/>
          </a:bodyPr>
          <a:lstStyle/>
          <a:p>
            <a:r>
              <a:rPr kumimoji="1" lang="en-US" altLang="ja-JP" dirty="0" err="1"/>
              <a:t>Xampp</a:t>
            </a:r>
            <a:r>
              <a:rPr kumimoji="1" lang="ja-JP" altLang="en-US" dirty="0"/>
              <a:t>で</a:t>
            </a:r>
            <a:r>
              <a:rPr kumimoji="1" lang="en-US" altLang="ja-JP" dirty="0"/>
              <a:t>Apache</a:t>
            </a:r>
            <a:r>
              <a:rPr kumimoji="1" lang="ja-JP" altLang="en-US" dirty="0"/>
              <a:t>と</a:t>
            </a:r>
            <a:r>
              <a:rPr kumimoji="1" lang="en-US" altLang="ja-JP" dirty="0"/>
              <a:t>MySQL</a:t>
            </a:r>
            <a:r>
              <a:rPr kumimoji="1" lang="ja-JP" altLang="en-US" dirty="0"/>
              <a:t>を起動させる</a:t>
            </a:r>
            <a:endParaRPr kumimoji="1" lang="en-US" altLang="ja-JP" dirty="0"/>
          </a:p>
          <a:p>
            <a:r>
              <a:rPr lang="en-US" altLang="ja-JP" dirty="0"/>
              <a:t>MySQL</a:t>
            </a:r>
            <a:r>
              <a:rPr lang="ja-JP" altLang="en-US" dirty="0"/>
              <a:t>のパスワードを設定</a:t>
            </a:r>
            <a:endParaRPr lang="en-US" altLang="ja-JP" dirty="0"/>
          </a:p>
          <a:p>
            <a:r>
              <a:rPr lang="en-US" altLang="ja-JP" dirty="0"/>
              <a:t>SQL</a:t>
            </a:r>
            <a:r>
              <a:rPr lang="ja-JP" altLang="en-US" dirty="0"/>
              <a:t>実行には接続・カーソル作成・</a:t>
            </a:r>
            <a:r>
              <a:rPr lang="en-US" altLang="ja-JP" dirty="0"/>
              <a:t>SQL</a:t>
            </a:r>
            <a:r>
              <a:rPr lang="ja-JP" altLang="en-US" dirty="0"/>
              <a:t>文実行・保存または配列化・閉じるの順</a:t>
            </a:r>
            <a:endParaRPr lang="en-US" altLang="ja-JP" dirty="0"/>
          </a:p>
          <a:p>
            <a:r>
              <a:rPr kumimoji="1" lang="ja-JP" altLang="en-US" dirty="0"/>
              <a:t>テーブル作成には</a:t>
            </a:r>
            <a:r>
              <a:rPr kumimoji="1" lang="en-US" altLang="ja-JP" dirty="0"/>
              <a:t>CREATE</a:t>
            </a:r>
          </a:p>
          <a:p>
            <a:r>
              <a:rPr lang="ja-JP" altLang="en-US" dirty="0"/>
              <a:t>レコード挿入には</a:t>
            </a:r>
            <a:r>
              <a:rPr lang="en-US" altLang="ja-JP" dirty="0"/>
              <a:t>INSERT</a:t>
            </a:r>
            <a:endParaRPr kumimoji="1" lang="en-US" altLang="ja-JP" dirty="0"/>
          </a:p>
          <a:p>
            <a:r>
              <a:rPr lang="ja-JP" altLang="en-US" dirty="0"/>
              <a:t>レコード検索には</a:t>
            </a:r>
            <a:r>
              <a:rPr lang="en-US" altLang="ja-JP" dirty="0"/>
              <a:t>SELECT</a:t>
            </a:r>
          </a:p>
          <a:p>
            <a:r>
              <a:rPr kumimoji="1" lang="ja-JP" altLang="en-US" dirty="0"/>
              <a:t>レコード削除には</a:t>
            </a:r>
            <a:r>
              <a:rPr kumimoji="1" lang="en-US" altLang="ja-JP" dirty="0"/>
              <a:t>DELETE</a:t>
            </a:r>
          </a:p>
          <a:p>
            <a:r>
              <a:rPr lang="ja-JP" altLang="en-US" dirty="0"/>
              <a:t>レコード更新には</a:t>
            </a:r>
            <a:r>
              <a:rPr lang="en-US" altLang="ja-JP" dirty="0"/>
              <a:t>UPDATE</a:t>
            </a:r>
          </a:p>
          <a:p>
            <a:r>
              <a:rPr kumimoji="1" lang="ja-JP" altLang="en-US" dirty="0"/>
              <a:t>テーブル削除には</a:t>
            </a:r>
            <a:r>
              <a:rPr kumimoji="1" lang="en-US" altLang="ja-JP" dirty="0"/>
              <a:t>DROP</a:t>
            </a:r>
          </a:p>
          <a:p>
            <a:r>
              <a:rPr kumimoji="1" lang="ja-JP" altLang="en-US" dirty="0"/>
              <a:t>テーブルの構造変更には</a:t>
            </a:r>
            <a:r>
              <a:rPr kumimoji="1" lang="en-US" altLang="ja-JP" dirty="0"/>
              <a:t>ALTER</a:t>
            </a:r>
          </a:p>
          <a:p>
            <a:r>
              <a:rPr lang="ja-JP" altLang="en-US" dirty="0"/>
              <a:t>データベースは主キーになる</a:t>
            </a:r>
            <a:r>
              <a:rPr lang="en-US" altLang="ja-JP" dirty="0"/>
              <a:t>ID</a:t>
            </a:r>
            <a:r>
              <a:rPr lang="ja-JP" altLang="en-US" dirty="0"/>
              <a:t>で他のテーブルと関連付ける</a:t>
            </a:r>
            <a:endParaRPr kumimoji="1" lang="ja-JP" altLang="en-US" dirty="0"/>
          </a:p>
        </p:txBody>
      </p:sp>
    </p:spTree>
    <p:extLst>
      <p:ext uri="{BB962C8B-B14F-4D97-AF65-F5344CB8AC3E}">
        <p14:creationId xmlns:p14="http://schemas.microsoft.com/office/powerpoint/2010/main" val="424808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37A03E-AD76-4E27-AE06-4D7C27F8FFCD}"/>
              </a:ext>
            </a:extLst>
          </p:cNvPr>
          <p:cNvSpPr>
            <a:spLocks noGrp="1"/>
          </p:cNvSpPr>
          <p:nvPr>
            <p:ph type="title"/>
          </p:nvPr>
        </p:nvSpPr>
        <p:spPr/>
        <p:txBody>
          <a:bodyPr/>
          <a:lstStyle/>
          <a:p>
            <a:r>
              <a:rPr kumimoji="1" lang="en-US" altLang="ja-JP" dirty="0"/>
              <a:t>MySQL</a:t>
            </a:r>
            <a:r>
              <a:rPr kumimoji="1" lang="ja-JP" altLang="en-US" dirty="0"/>
              <a:t>でデータベースの環境を作る</a:t>
            </a:r>
          </a:p>
        </p:txBody>
      </p:sp>
      <p:sp>
        <p:nvSpPr>
          <p:cNvPr id="3" name="コンテンツ プレースホルダー 2">
            <a:extLst>
              <a:ext uri="{FF2B5EF4-FFF2-40B4-BE49-F238E27FC236}">
                <a16:creationId xmlns:a16="http://schemas.microsoft.com/office/drawing/2014/main" id="{64001896-5E25-4EE2-904D-BF03CF62E8E2}"/>
              </a:ext>
            </a:extLst>
          </p:cNvPr>
          <p:cNvSpPr>
            <a:spLocks noGrp="1"/>
          </p:cNvSpPr>
          <p:nvPr>
            <p:ph idx="1"/>
          </p:nvPr>
        </p:nvSpPr>
        <p:spPr/>
        <p:txBody>
          <a:bodyPr/>
          <a:lstStyle/>
          <a:p>
            <a:r>
              <a:rPr kumimoji="1" lang="en-US" altLang="ja-JP" dirty="0" err="1"/>
              <a:t>Xampp</a:t>
            </a:r>
            <a:r>
              <a:rPr kumimoji="1" lang="ja-JP" altLang="en-US" dirty="0"/>
              <a:t>の起動</a:t>
            </a:r>
            <a:endParaRPr kumimoji="1" lang="en-US" altLang="ja-JP" dirty="0"/>
          </a:p>
          <a:p>
            <a:pPr marL="0" indent="0">
              <a:buNone/>
            </a:pPr>
            <a:r>
              <a:rPr lang="ja-JP" altLang="en-US" dirty="0"/>
              <a:t>「</a:t>
            </a:r>
            <a:r>
              <a:rPr kumimoji="1" lang="en-US" altLang="ja-JP" dirty="0"/>
              <a:t>C:\xampp</a:t>
            </a:r>
            <a:r>
              <a:rPr kumimoji="1" lang="ja-JP" altLang="en-US" dirty="0"/>
              <a:t>」にアクセスして「</a:t>
            </a:r>
            <a:r>
              <a:rPr kumimoji="1" lang="en-US" altLang="ja-JP" dirty="0"/>
              <a:t>xampp-control.exe</a:t>
            </a:r>
            <a:r>
              <a:rPr kumimoji="1" lang="ja-JP" altLang="en-US" dirty="0"/>
              <a:t>」を起動</a:t>
            </a:r>
            <a:endParaRPr kumimoji="1" lang="en-US" altLang="ja-JP" dirty="0"/>
          </a:p>
          <a:p>
            <a:pPr marL="0" indent="0">
              <a:buNone/>
            </a:pPr>
            <a:r>
              <a:rPr lang="en-US" altLang="ja-JP" dirty="0"/>
              <a:t>※</a:t>
            </a:r>
            <a:r>
              <a:rPr lang="ja-JP" altLang="en-US" dirty="0"/>
              <a:t>スタートメニューにピン止めを推奨</a:t>
            </a:r>
            <a:endParaRPr kumimoji="1" lang="ja-JP" altLang="en-US" dirty="0"/>
          </a:p>
        </p:txBody>
      </p:sp>
      <p:pic>
        <p:nvPicPr>
          <p:cNvPr id="5" name="図 4">
            <a:extLst>
              <a:ext uri="{FF2B5EF4-FFF2-40B4-BE49-F238E27FC236}">
                <a16:creationId xmlns:a16="http://schemas.microsoft.com/office/drawing/2014/main" id="{839380FF-B288-41AA-85A1-C428179B3434}"/>
              </a:ext>
            </a:extLst>
          </p:cNvPr>
          <p:cNvPicPr>
            <a:picLocks noChangeAspect="1"/>
          </p:cNvPicPr>
          <p:nvPr/>
        </p:nvPicPr>
        <p:blipFill>
          <a:blip r:embed="rId3"/>
          <a:stretch>
            <a:fillRect/>
          </a:stretch>
        </p:blipFill>
        <p:spPr>
          <a:xfrm>
            <a:off x="2818617" y="3218520"/>
            <a:ext cx="6120846" cy="3507131"/>
          </a:xfrm>
          <a:prstGeom prst="rect">
            <a:avLst/>
          </a:prstGeom>
        </p:spPr>
      </p:pic>
    </p:spTree>
    <p:extLst>
      <p:ext uri="{BB962C8B-B14F-4D97-AF65-F5344CB8AC3E}">
        <p14:creationId xmlns:p14="http://schemas.microsoft.com/office/powerpoint/2010/main" val="4076922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08C26D-10E8-4175-8760-F12C144673E7}"/>
              </a:ext>
            </a:extLst>
          </p:cNvPr>
          <p:cNvSpPr>
            <a:spLocks noGrp="1"/>
          </p:cNvSpPr>
          <p:nvPr>
            <p:ph type="title"/>
          </p:nvPr>
        </p:nvSpPr>
        <p:spPr/>
        <p:txBody>
          <a:bodyPr/>
          <a:lstStyle/>
          <a:p>
            <a:r>
              <a:rPr kumimoji="1" lang="en-US" altLang="ja-JP" dirty="0"/>
              <a:t>MySQL</a:t>
            </a:r>
            <a:r>
              <a:rPr kumimoji="1" lang="ja-JP" altLang="en-US" dirty="0"/>
              <a:t>でデータベースの環境を作る</a:t>
            </a:r>
          </a:p>
        </p:txBody>
      </p:sp>
      <p:sp>
        <p:nvSpPr>
          <p:cNvPr id="3" name="コンテンツ プレースホルダー 2">
            <a:extLst>
              <a:ext uri="{FF2B5EF4-FFF2-40B4-BE49-F238E27FC236}">
                <a16:creationId xmlns:a16="http://schemas.microsoft.com/office/drawing/2014/main" id="{909AF750-BE21-4AB5-BFE0-AF37DBF736E5}"/>
              </a:ext>
            </a:extLst>
          </p:cNvPr>
          <p:cNvSpPr>
            <a:spLocks noGrp="1"/>
          </p:cNvSpPr>
          <p:nvPr>
            <p:ph idx="1"/>
          </p:nvPr>
        </p:nvSpPr>
        <p:spPr/>
        <p:txBody>
          <a:bodyPr/>
          <a:lstStyle/>
          <a:p>
            <a:r>
              <a:rPr kumimoji="1" lang="en-US" altLang="ja-JP" dirty="0"/>
              <a:t>Apache</a:t>
            </a:r>
            <a:r>
              <a:rPr kumimoji="1" lang="ja-JP" altLang="en-US" dirty="0"/>
              <a:t>と</a:t>
            </a:r>
            <a:r>
              <a:rPr kumimoji="1" lang="en-US" altLang="ja-JP" dirty="0"/>
              <a:t>MySQL</a:t>
            </a:r>
            <a:r>
              <a:rPr kumimoji="1" lang="ja-JP" altLang="en-US" dirty="0"/>
              <a:t>の起動</a:t>
            </a:r>
          </a:p>
        </p:txBody>
      </p:sp>
      <p:pic>
        <p:nvPicPr>
          <p:cNvPr id="5" name="図 4">
            <a:extLst>
              <a:ext uri="{FF2B5EF4-FFF2-40B4-BE49-F238E27FC236}">
                <a16:creationId xmlns:a16="http://schemas.microsoft.com/office/drawing/2014/main" id="{CC428A92-07C0-46EE-89B4-438D436699C6}"/>
              </a:ext>
            </a:extLst>
          </p:cNvPr>
          <p:cNvPicPr>
            <a:picLocks noChangeAspect="1"/>
          </p:cNvPicPr>
          <p:nvPr/>
        </p:nvPicPr>
        <p:blipFill>
          <a:blip r:embed="rId3"/>
          <a:stretch>
            <a:fillRect/>
          </a:stretch>
        </p:blipFill>
        <p:spPr>
          <a:xfrm>
            <a:off x="3781879" y="2280454"/>
            <a:ext cx="6869995" cy="4463440"/>
          </a:xfrm>
          <a:prstGeom prst="rect">
            <a:avLst/>
          </a:prstGeom>
        </p:spPr>
      </p:pic>
      <p:sp>
        <p:nvSpPr>
          <p:cNvPr id="6" name="左中かっこ 5">
            <a:extLst>
              <a:ext uri="{FF2B5EF4-FFF2-40B4-BE49-F238E27FC236}">
                <a16:creationId xmlns:a16="http://schemas.microsoft.com/office/drawing/2014/main" id="{DF09C967-C13D-49C5-A59F-A3525732BCA5}"/>
              </a:ext>
            </a:extLst>
          </p:cNvPr>
          <p:cNvSpPr/>
          <p:nvPr/>
        </p:nvSpPr>
        <p:spPr>
          <a:xfrm>
            <a:off x="6523056" y="3254736"/>
            <a:ext cx="360947" cy="58954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4DC5BB0-B620-4D17-A9B4-EA15E31E304A}"/>
              </a:ext>
            </a:extLst>
          </p:cNvPr>
          <p:cNvSpPr/>
          <p:nvPr/>
        </p:nvSpPr>
        <p:spPr>
          <a:xfrm>
            <a:off x="6968612" y="3296265"/>
            <a:ext cx="619433" cy="25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6497F1F-0ECC-491C-98B7-23380075A439}"/>
              </a:ext>
            </a:extLst>
          </p:cNvPr>
          <p:cNvSpPr/>
          <p:nvPr/>
        </p:nvSpPr>
        <p:spPr>
          <a:xfrm>
            <a:off x="6966157" y="3588776"/>
            <a:ext cx="619433" cy="258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E875480-789F-4CAB-AB44-A170DEF5CDDF}"/>
              </a:ext>
            </a:extLst>
          </p:cNvPr>
          <p:cNvSpPr txBox="1"/>
          <p:nvPr/>
        </p:nvSpPr>
        <p:spPr>
          <a:xfrm>
            <a:off x="1393109" y="3234943"/>
            <a:ext cx="2215671" cy="646331"/>
          </a:xfrm>
          <a:prstGeom prst="rect">
            <a:avLst/>
          </a:prstGeom>
          <a:noFill/>
        </p:spPr>
        <p:txBody>
          <a:bodyPr wrap="none" rtlCol="0">
            <a:spAutoFit/>
          </a:bodyPr>
          <a:lstStyle/>
          <a:p>
            <a:r>
              <a:rPr kumimoji="1" lang="en-US" altLang="ja-JP" dirty="0"/>
              <a:t>Apache</a:t>
            </a:r>
            <a:r>
              <a:rPr kumimoji="1" lang="ja-JP" altLang="en-US" dirty="0"/>
              <a:t>と</a:t>
            </a:r>
            <a:r>
              <a:rPr kumimoji="1" lang="en-US" altLang="ja-JP" dirty="0"/>
              <a:t>MySQL</a:t>
            </a:r>
            <a:r>
              <a:rPr kumimoji="1" lang="ja-JP" altLang="en-US" dirty="0"/>
              <a:t>の</a:t>
            </a:r>
            <a:endParaRPr kumimoji="1" lang="en-US" altLang="ja-JP" dirty="0"/>
          </a:p>
          <a:p>
            <a:r>
              <a:rPr kumimoji="1" lang="en-US" altLang="ja-JP" dirty="0"/>
              <a:t>Start</a:t>
            </a:r>
            <a:r>
              <a:rPr kumimoji="1" lang="ja-JP" altLang="en-US" dirty="0"/>
              <a:t>ボタンを押す</a:t>
            </a:r>
          </a:p>
        </p:txBody>
      </p:sp>
      <p:cxnSp>
        <p:nvCxnSpPr>
          <p:cNvPr id="11" name="直線矢印コネクタ 10">
            <a:extLst>
              <a:ext uri="{FF2B5EF4-FFF2-40B4-BE49-F238E27FC236}">
                <a16:creationId xmlns:a16="http://schemas.microsoft.com/office/drawing/2014/main" id="{B804ED77-B3E8-495F-81CC-D76DEA0704BA}"/>
              </a:ext>
            </a:extLst>
          </p:cNvPr>
          <p:cNvCxnSpPr>
            <a:stCxn id="6" idx="1"/>
            <a:endCxn id="9" idx="3"/>
          </p:cNvCxnSpPr>
          <p:nvPr/>
        </p:nvCxnSpPr>
        <p:spPr>
          <a:xfrm flipH="1">
            <a:off x="3608780" y="3549510"/>
            <a:ext cx="2914276" cy="85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52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3F829D-4E83-46D2-9E3E-48CA27FEA7B5}"/>
              </a:ext>
            </a:extLst>
          </p:cNvPr>
          <p:cNvSpPr>
            <a:spLocks noGrp="1"/>
          </p:cNvSpPr>
          <p:nvPr>
            <p:ph type="title"/>
          </p:nvPr>
        </p:nvSpPr>
        <p:spPr/>
        <p:txBody>
          <a:bodyPr/>
          <a:lstStyle/>
          <a:p>
            <a:r>
              <a:rPr kumimoji="1" lang="en-US" altLang="ja-JP" dirty="0"/>
              <a:t>MySQL</a:t>
            </a:r>
            <a:r>
              <a:rPr kumimoji="1" lang="ja-JP" altLang="en-US" dirty="0"/>
              <a:t>でデータベースの環境を作る</a:t>
            </a:r>
          </a:p>
        </p:txBody>
      </p:sp>
      <p:sp>
        <p:nvSpPr>
          <p:cNvPr id="3" name="コンテンツ プレースホルダー 2">
            <a:extLst>
              <a:ext uri="{FF2B5EF4-FFF2-40B4-BE49-F238E27FC236}">
                <a16:creationId xmlns:a16="http://schemas.microsoft.com/office/drawing/2014/main" id="{98FBF92B-EE10-4B3C-96C0-6C82A315EB56}"/>
              </a:ext>
            </a:extLst>
          </p:cNvPr>
          <p:cNvSpPr>
            <a:spLocks noGrp="1"/>
          </p:cNvSpPr>
          <p:nvPr>
            <p:ph idx="1"/>
          </p:nvPr>
        </p:nvSpPr>
        <p:spPr/>
        <p:txBody>
          <a:bodyPr/>
          <a:lstStyle/>
          <a:p>
            <a:r>
              <a:rPr kumimoji="1" lang="ja-JP" altLang="en-US" dirty="0"/>
              <a:t>ブラウザでの操作画面に移動</a:t>
            </a:r>
            <a:endParaRPr kumimoji="1" lang="en-US" altLang="ja-JP" dirty="0"/>
          </a:p>
          <a:p>
            <a:pPr marL="0" indent="0">
              <a:buNone/>
            </a:pPr>
            <a:r>
              <a:rPr lang="ja-JP" altLang="en-US" dirty="0"/>
              <a:t>ブラウザの</a:t>
            </a:r>
            <a:r>
              <a:rPr lang="en-US" altLang="ja-JP" dirty="0"/>
              <a:t>URL</a:t>
            </a:r>
            <a:r>
              <a:rPr lang="ja-JP" altLang="en-US" dirty="0"/>
              <a:t>に「</a:t>
            </a:r>
            <a:r>
              <a:rPr lang="en-US" altLang="ja-JP" dirty="0"/>
              <a:t>http://localhost/phpmyadmin/index.php</a:t>
            </a:r>
            <a:r>
              <a:rPr lang="ja-JP" altLang="en-US" dirty="0"/>
              <a:t>」と入れてアクセス</a:t>
            </a:r>
            <a:endParaRPr kumimoji="1" lang="ja-JP" altLang="en-US" dirty="0"/>
          </a:p>
        </p:txBody>
      </p:sp>
      <p:pic>
        <p:nvPicPr>
          <p:cNvPr id="5" name="図 4">
            <a:extLst>
              <a:ext uri="{FF2B5EF4-FFF2-40B4-BE49-F238E27FC236}">
                <a16:creationId xmlns:a16="http://schemas.microsoft.com/office/drawing/2014/main" id="{4C415CB3-0A05-42FD-A15F-26B4581B2806}"/>
              </a:ext>
            </a:extLst>
          </p:cNvPr>
          <p:cNvPicPr>
            <a:picLocks noChangeAspect="1"/>
          </p:cNvPicPr>
          <p:nvPr/>
        </p:nvPicPr>
        <p:blipFill>
          <a:blip r:embed="rId3"/>
          <a:stretch>
            <a:fillRect/>
          </a:stretch>
        </p:blipFill>
        <p:spPr>
          <a:xfrm>
            <a:off x="2773926" y="3103321"/>
            <a:ext cx="6644148" cy="3389554"/>
          </a:xfrm>
          <a:prstGeom prst="rect">
            <a:avLst/>
          </a:prstGeom>
        </p:spPr>
      </p:pic>
      <p:sp>
        <p:nvSpPr>
          <p:cNvPr id="6" name="正方形/長方形 5">
            <a:extLst>
              <a:ext uri="{FF2B5EF4-FFF2-40B4-BE49-F238E27FC236}">
                <a16:creationId xmlns:a16="http://schemas.microsoft.com/office/drawing/2014/main" id="{88820B25-24BE-416C-8206-2A0FA7C65558}"/>
              </a:ext>
            </a:extLst>
          </p:cNvPr>
          <p:cNvSpPr/>
          <p:nvPr/>
        </p:nvSpPr>
        <p:spPr>
          <a:xfrm>
            <a:off x="4144298" y="3687097"/>
            <a:ext cx="530941" cy="213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08ABF62-2AE9-4385-9C74-BFE41BF6A6A2}"/>
              </a:ext>
            </a:extLst>
          </p:cNvPr>
          <p:cNvSpPr txBox="1"/>
          <p:nvPr/>
        </p:nvSpPr>
        <p:spPr>
          <a:xfrm>
            <a:off x="973433" y="3470856"/>
            <a:ext cx="1800493" cy="646331"/>
          </a:xfrm>
          <a:prstGeom prst="rect">
            <a:avLst/>
          </a:prstGeom>
          <a:noFill/>
        </p:spPr>
        <p:txBody>
          <a:bodyPr wrap="none" rtlCol="0">
            <a:spAutoFit/>
          </a:bodyPr>
          <a:lstStyle/>
          <a:p>
            <a:r>
              <a:rPr kumimoji="1" lang="ja-JP" altLang="en-US" dirty="0"/>
              <a:t>データベースを</a:t>
            </a:r>
            <a:endParaRPr kumimoji="1" lang="en-US" altLang="ja-JP" dirty="0"/>
          </a:p>
          <a:p>
            <a:r>
              <a:rPr lang="ja-JP" altLang="en-US" dirty="0"/>
              <a:t>クリック</a:t>
            </a:r>
            <a:endParaRPr kumimoji="1" lang="ja-JP" altLang="en-US" dirty="0"/>
          </a:p>
        </p:txBody>
      </p:sp>
      <p:cxnSp>
        <p:nvCxnSpPr>
          <p:cNvPr id="8" name="直線矢印コネクタ 7">
            <a:extLst>
              <a:ext uri="{FF2B5EF4-FFF2-40B4-BE49-F238E27FC236}">
                <a16:creationId xmlns:a16="http://schemas.microsoft.com/office/drawing/2014/main" id="{128D2EB5-0F11-4369-9A64-ADFED5B3254D}"/>
              </a:ext>
            </a:extLst>
          </p:cNvPr>
          <p:cNvCxnSpPr>
            <a:cxnSpLocks/>
            <a:stCxn id="6" idx="1"/>
            <a:endCxn id="7" idx="3"/>
          </p:cNvCxnSpPr>
          <p:nvPr/>
        </p:nvCxnSpPr>
        <p:spPr>
          <a:xfrm flipH="1" flipV="1">
            <a:off x="2773926" y="3794022"/>
            <a:ext cx="137037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9957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13968</TotalTime>
  <Words>6997</Words>
  <Application>Microsoft Office PowerPoint</Application>
  <PresentationFormat>ワイド画面</PresentationFormat>
  <Paragraphs>709</Paragraphs>
  <Slides>67</Slides>
  <Notes>67</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67</vt:i4>
      </vt:variant>
    </vt:vector>
  </HeadingPairs>
  <TitlesOfParts>
    <vt:vector size="72" baseType="lpstr">
      <vt:lpstr>游ゴシック</vt:lpstr>
      <vt:lpstr>游ゴシック Light</vt:lpstr>
      <vt:lpstr>Arial</vt:lpstr>
      <vt:lpstr>Wingdings</vt:lpstr>
      <vt:lpstr>Office テーマ</vt:lpstr>
      <vt:lpstr>第5回 データベース ～データの蓄積と利用～</vt:lpstr>
      <vt:lpstr>内容</vt:lpstr>
      <vt:lpstr>データベースって何？</vt:lpstr>
      <vt:lpstr>何故データベースを使う？</vt:lpstr>
      <vt:lpstr>何故データベースを使う</vt:lpstr>
      <vt:lpstr>何故データベースを使う</vt:lpstr>
      <vt:lpstr>MySQLでデータベースの環境を作る</vt:lpstr>
      <vt:lpstr>MySQLでデータベースの環境を作る</vt:lpstr>
      <vt:lpstr>MySQLでデータベースの環境を作る</vt:lpstr>
      <vt:lpstr>MySQLでデータベースの環境を作る</vt:lpstr>
      <vt:lpstr>MySQLでデータベースの環境を作る</vt:lpstr>
      <vt:lpstr>MySQLでデータベースの環境を作る</vt:lpstr>
      <vt:lpstr>MySQLでデータベースの環境を作る</vt:lpstr>
      <vt:lpstr>MySQLでデータベースの環境を作る</vt:lpstr>
      <vt:lpstr>MySQLでデータベースの環境を作る</vt:lpstr>
      <vt:lpstr>MySQLでデータベースの環境を作る</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SQLの基本構文</vt:lpstr>
      <vt:lpstr>その他データベースの設計</vt:lpstr>
      <vt:lpstr>その他データベースの設計</vt:lpstr>
      <vt:lpstr>その他データベースの設計</vt:lpstr>
      <vt:lpstr>その他データベースの設計</vt:lpstr>
      <vt:lpstr>その他データベースの設計</vt:lpstr>
      <vt:lpstr>その他データベースの設計</vt:lpstr>
      <vt:lpstr>その他データベースの設計</vt:lpstr>
      <vt:lpstr>その他データベースの設計</vt:lpstr>
      <vt:lpstr>その他データベースの設計</vt:lpstr>
      <vt:lpstr>その他データベースの設計</vt:lpstr>
      <vt:lpstr>その他データベースの設計</vt:lpstr>
      <vt:lpstr>その他データベースの設計</vt:lpstr>
      <vt:lpstr>その他データベースの設計</vt:lpstr>
      <vt:lpstr>その他データベースの設計</vt:lpstr>
      <vt:lpstr>その他データベースの設計</vt:lpstr>
      <vt:lpstr>その他データベースの設計</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第5回 データベース ～データの蓄積と利用～</dc:title>
  <dc:creator>直哉 田中</dc:creator>
  <cp:lastModifiedBy>直哉 田中</cp:lastModifiedBy>
  <cp:revision>19</cp:revision>
  <dcterms:created xsi:type="dcterms:W3CDTF">2022-04-20T03:47:07Z</dcterms:created>
  <dcterms:modified xsi:type="dcterms:W3CDTF">2022-07-23T07:04:15Z</dcterms:modified>
</cp:coreProperties>
</file>